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35" r:id="rId2"/>
  </p:sldMasterIdLst>
  <p:notesMasterIdLst>
    <p:notesMasterId r:id="rId64"/>
  </p:notesMasterIdLst>
  <p:sldIdLst>
    <p:sldId id="389" r:id="rId3"/>
    <p:sldId id="387" r:id="rId4"/>
    <p:sldId id="390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400" r:id="rId13"/>
    <p:sldId id="401" r:id="rId14"/>
    <p:sldId id="403" r:id="rId15"/>
    <p:sldId id="404" r:id="rId16"/>
    <p:sldId id="405" r:id="rId17"/>
    <p:sldId id="408" r:id="rId18"/>
    <p:sldId id="409" r:id="rId19"/>
    <p:sldId id="410" r:id="rId20"/>
    <p:sldId id="411" r:id="rId21"/>
    <p:sldId id="413" r:id="rId22"/>
    <p:sldId id="414" r:id="rId23"/>
    <p:sldId id="415" r:id="rId24"/>
    <p:sldId id="425" r:id="rId25"/>
    <p:sldId id="416" r:id="rId26"/>
    <p:sldId id="426" r:id="rId27"/>
    <p:sldId id="427" r:id="rId28"/>
    <p:sldId id="428" r:id="rId29"/>
    <p:sldId id="429" r:id="rId30"/>
    <p:sldId id="430" r:id="rId31"/>
    <p:sldId id="432" r:id="rId32"/>
    <p:sldId id="431" r:id="rId33"/>
    <p:sldId id="433" r:id="rId34"/>
    <p:sldId id="434" r:id="rId35"/>
    <p:sldId id="435" r:id="rId36"/>
    <p:sldId id="436" r:id="rId37"/>
    <p:sldId id="437" r:id="rId38"/>
    <p:sldId id="438" r:id="rId39"/>
    <p:sldId id="439" r:id="rId40"/>
    <p:sldId id="440" r:id="rId41"/>
    <p:sldId id="441" r:id="rId42"/>
    <p:sldId id="442" r:id="rId43"/>
    <p:sldId id="443" r:id="rId44"/>
    <p:sldId id="447" r:id="rId45"/>
    <p:sldId id="444" r:id="rId46"/>
    <p:sldId id="450" r:id="rId47"/>
    <p:sldId id="451" r:id="rId48"/>
    <p:sldId id="452" r:id="rId49"/>
    <p:sldId id="453" r:id="rId50"/>
    <p:sldId id="454" r:id="rId51"/>
    <p:sldId id="445" r:id="rId52"/>
    <p:sldId id="456" r:id="rId53"/>
    <p:sldId id="399" r:id="rId54"/>
    <p:sldId id="458" r:id="rId55"/>
    <p:sldId id="457" r:id="rId56"/>
    <p:sldId id="460" r:id="rId57"/>
    <p:sldId id="459" r:id="rId58"/>
    <p:sldId id="424" r:id="rId59"/>
    <p:sldId id="461" r:id="rId60"/>
    <p:sldId id="391" r:id="rId61"/>
    <p:sldId id="462" r:id="rId62"/>
    <p:sldId id="407" r:id="rId63"/>
  </p:sldIdLst>
  <p:sldSz cx="24382413" cy="13716000"/>
  <p:notesSz cx="6858000" cy="9144000"/>
  <p:defaultTextStyle>
    <a:defPPr>
      <a:defRPr lang="ru-RU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389"/>
            <p14:sldId id="387"/>
            <p14:sldId id="390"/>
            <p14:sldId id="392"/>
            <p14:sldId id="393"/>
            <p14:sldId id="394"/>
            <p14:sldId id="395"/>
            <p14:sldId id="396"/>
            <p14:sldId id="397"/>
            <p14:sldId id="398"/>
            <p14:sldId id="400"/>
            <p14:sldId id="401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4"/>
            <p14:sldId id="415"/>
            <p14:sldId id="425"/>
            <p14:sldId id="416"/>
            <p14:sldId id="426"/>
            <p14:sldId id="427"/>
            <p14:sldId id="428"/>
            <p14:sldId id="429"/>
            <p14:sldId id="430"/>
            <p14:sldId id="432"/>
            <p14:sldId id="431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7"/>
            <p14:sldId id="444"/>
            <p14:sldId id="450"/>
            <p14:sldId id="451"/>
            <p14:sldId id="452"/>
            <p14:sldId id="453"/>
            <p14:sldId id="454"/>
            <p14:sldId id="445"/>
            <p14:sldId id="456"/>
            <p14:sldId id="399"/>
            <p14:sldId id="458"/>
            <p14:sldId id="457"/>
            <p14:sldId id="460"/>
            <p14:sldId id="459"/>
            <p14:sldId id="424"/>
            <p14:sldId id="461"/>
            <p14:sldId id="391"/>
            <p14:sldId id="462"/>
            <p14:sldId id="4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003" userDrawn="1">
          <p15:clr>
            <a:srgbClr val="A4A3A4"/>
          </p15:clr>
        </p15:guide>
        <p15:guide id="2" pos="888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C3E0"/>
    <a:srgbClr val="FFCC00"/>
    <a:srgbClr val="FC6767"/>
    <a:srgbClr val="5BCD9D"/>
    <a:srgbClr val="9E64A9"/>
    <a:srgbClr val="CEC9C3"/>
    <a:srgbClr val="CFCAC4"/>
    <a:srgbClr val="F1F3F3"/>
    <a:srgbClr val="FFC000"/>
    <a:srgbClr val="B0A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86320" autoAdjust="0"/>
  </p:normalViewPr>
  <p:slideViewPr>
    <p:cSldViewPr>
      <p:cViewPr varScale="1">
        <p:scale>
          <a:sx n="31" d="100"/>
          <a:sy n="31" d="100"/>
        </p:scale>
        <p:origin x="91" y="638"/>
      </p:cViewPr>
      <p:guideLst>
        <p:guide orient="horz" pos="6003"/>
        <p:guide pos="8881"/>
      </p:guideLst>
    </p:cSldViewPr>
  </p:slideViewPr>
  <p:outlineViewPr>
    <p:cViewPr>
      <p:scale>
        <a:sx n="33" d="100"/>
        <a:sy n="33" d="100"/>
      </p:scale>
      <p:origin x="0" y="-1315"/>
    </p:cViewPr>
  </p:outlineViewPr>
  <p:notesTextViewPr>
    <p:cViewPr>
      <p:scale>
        <a:sx n="100" d="100"/>
        <a:sy n="100" d="100"/>
      </p:scale>
      <p:origin x="0" y="0"/>
    </p:cViewPr>
  </p:notesTextViewPr>
  <p:gridSpacing cx="381600" cy="38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17.02.2017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hyperlink" Target="https://patterns.yandex-team.ru/presentation/" TargetMode="External"/><Relationship Id="rId3" Type="http://schemas.openxmlformats.org/officeDocument/2006/relationships/image" Target="../media/image8.tif"/><Relationship Id="rId7" Type="http://schemas.openxmlformats.org/officeDocument/2006/relationships/hyperlink" Target="mailto:presentation@yandex-team.ru" TargetMode="External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yadi.sk/d/GPDyRyOPxejmK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wiki.yandex-team.ru/presentation/Kak-sdelat-krasivo/" TargetMode="External"/><Relationship Id="rId10" Type="http://schemas.openxmlformats.org/officeDocument/2006/relationships/hyperlink" Target="https://yadi.sk/d/YqwObUZxxesAJ" TargetMode="External"/><Relationship Id="rId4" Type="http://schemas.openxmlformats.org/officeDocument/2006/relationships/hyperlink" Target="mailto:http://www.istockphoto.com/ru" TargetMode="External"/><Relationship Id="rId9" Type="http://schemas.openxmlformats.org/officeDocument/2006/relationships/hyperlink" Target="https://yadi.sk/d/ZpB_978TwmoNY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hyperlink" Target="https://patterns.yandex-team.ru/presentation/" TargetMode="External"/><Relationship Id="rId3" Type="http://schemas.openxmlformats.org/officeDocument/2006/relationships/image" Target="../media/image8.tif"/><Relationship Id="rId7" Type="http://schemas.openxmlformats.org/officeDocument/2006/relationships/hyperlink" Target="mailto:presentation@yandex-team.ru" TargetMode="External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yadi.sk/d/GPDyRyOPxejmK" TargetMode="External"/><Relationship Id="rId5" Type="http://schemas.openxmlformats.org/officeDocument/2006/relationships/hyperlink" Target="https://yadi.sk/d/nOxB-svrxeoGr" TargetMode="External"/><Relationship Id="rId10" Type="http://schemas.openxmlformats.org/officeDocument/2006/relationships/image" Target="../media/image9.png"/><Relationship Id="rId4" Type="http://schemas.openxmlformats.org/officeDocument/2006/relationships/hyperlink" Target="mailto:http://www.istockphoto.com/ru" TargetMode="External"/><Relationship Id="rId9" Type="http://schemas.openxmlformats.org/officeDocument/2006/relationships/hyperlink" Target="https://yadi.sk/d/ZpB_978TwmoNY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1" y="5475250"/>
            <a:ext cx="6401726" cy="24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6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0" y="10674350"/>
            <a:ext cx="17148969" cy="1144588"/>
          </a:xfrm>
        </p:spPr>
        <p:txBody>
          <a:bodyPr tIns="1656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0" y="3048000"/>
            <a:ext cx="18263741" cy="7250113"/>
          </a:xfrm>
        </p:spPr>
        <p:txBody>
          <a:bodyPr wrap="square" tIns="108000" rIns="468000"/>
          <a:lstStyle>
            <a:lvl1pPr marL="792000" indent="-1116000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2000" indent="-432000">
              <a:defRPr/>
            </a:lvl2pPr>
            <a:lvl3pPr marL="1008000" indent="-540000">
              <a:defRPr/>
            </a:lvl3pPr>
            <a:lvl4pPr marL="1008000" indent="-540000">
              <a:defRPr/>
            </a:lvl4pPr>
          </a:lstStyle>
          <a:p>
            <a:pPr lvl="0"/>
            <a:r>
              <a:rPr lang="ru-RU" dirty="0" smtClean="0"/>
              <a:t>Текст цитаты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5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5025" y="8385810"/>
            <a:ext cx="3054275" cy="381402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6089374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0668407" y="8385810"/>
            <a:ext cx="3044825" cy="3819600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9820890" y="8385810"/>
            <a:ext cx="3044825" cy="3819524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/>
          </p:nvPr>
        </p:nvSpPr>
        <p:spPr>
          <a:xfrm>
            <a:off x="15247620" y="8385810"/>
            <a:ext cx="3044825" cy="381952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2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70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655570" y="8385810"/>
            <a:ext cx="3044825" cy="3814491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7994650" y="8385810"/>
            <a:ext cx="3044826" cy="381959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3338810" y="8385810"/>
            <a:ext cx="3045600" cy="381959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0" y="5464800"/>
            <a:ext cx="3043644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0" y="5464800"/>
            <a:ext cx="3045600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8681700" y="8385810"/>
            <a:ext cx="3044881" cy="381998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4567181" y="8385810"/>
            <a:ext cx="3044825" cy="38155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0669270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9240" y="8385810"/>
            <a:ext cx="3044825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7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6" y="5109797"/>
            <a:ext cx="3469311" cy="2891828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4" y="3041650"/>
            <a:ext cx="15644812" cy="8777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0" y="4186799"/>
            <a:ext cx="6105525" cy="4960874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6220" y="9530080"/>
            <a:ext cx="6091237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9145588" y="9530080"/>
            <a:ext cx="609917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88" y="418679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0" y="418680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0350" y="9530080"/>
            <a:ext cx="610552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8" y="3424238"/>
            <a:ext cx="8775699" cy="6486525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5" y="3424239"/>
            <a:ext cx="8775699" cy="648652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270124" y="10290683"/>
            <a:ext cx="8775699" cy="191427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3336651" y="10290683"/>
            <a:ext cx="8775699" cy="1887403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/>
          </p:nvPr>
        </p:nvSpPr>
        <p:spPr>
          <a:xfrm>
            <a:off x="1143000" y="3048000"/>
            <a:ext cx="22112288" cy="9158288"/>
          </a:xfrm>
        </p:spPr>
        <p:txBody>
          <a:bodyPr/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2" cy="9144000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Логотип Сервиса</a:t>
            </a:r>
            <a:endParaRPr lang="ru-RU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партнёра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24382412" cy="13716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14501812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9525000" cy="762949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9525000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28" hasCustomPrompt="1"/>
          </p:nvPr>
        </p:nvSpPr>
        <p:spPr>
          <a:xfrm>
            <a:off x="14482949" y="10292400"/>
            <a:ext cx="8392926" cy="762000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5"/>
            <a:ext cx="8392926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5" y="9163028"/>
            <a:ext cx="757238" cy="747772"/>
          </a:xfrm>
          <a:prstGeom prst="rect">
            <a:avLst/>
          </a:prstGeom>
        </p:spPr>
      </p:pic>
      <p:pic>
        <p:nvPicPr>
          <p:cNvPr id="23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924" y="10292400"/>
            <a:ext cx="419100" cy="762000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</a:t>
            </a:r>
            <a:r>
              <a:rPr lang="en-US" dirty="0" smtClean="0"/>
              <a:t> </a:t>
            </a:r>
            <a:r>
              <a:rPr lang="ru-RU" dirty="0" smtClean="0"/>
              <a:t>заголовка</a:t>
            </a:r>
            <a:endParaRPr lang="ru-RU" dirty="0"/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5" y="6094413"/>
            <a:ext cx="9539870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5" y="7238999"/>
            <a:ext cx="9539869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896337" y="12211994"/>
            <a:ext cx="20591327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4" name="Shape 238"/>
          <p:cNvSpPr/>
          <p:nvPr userDrawn="1"/>
        </p:nvSpPr>
        <p:spPr>
          <a:xfrm>
            <a:off x="16002471" y="1869119"/>
            <a:ext cx="7027527" cy="955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r>
              <a:rPr lang="ru-RU" dirty="0" smtClean="0"/>
              <a:t>Дополнительные материалы для презентаций (слайды с графиками, диаграммами,</a:t>
            </a:r>
            <a:r>
              <a:rPr lang="ru-RU" baseline="0" dirty="0" smtClean="0"/>
              <a:t> </a:t>
            </a:r>
            <a:r>
              <a:rPr lang="ru-RU" dirty="0" smtClean="0"/>
              <a:t>таблицами, картами, схемами, гаджетами, пиктограммы, иллюстрации и фотографии) находятся </a:t>
            </a:r>
            <a:br>
              <a:rPr lang="ru-RU" dirty="0" smtClean="0"/>
            </a:br>
            <a:r>
              <a:rPr lang="ru-RU" dirty="0" smtClean="0"/>
              <a:t>на </a:t>
            </a:r>
            <a:endParaRPr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Логотипы сервисов</a:t>
            </a:r>
            <a:r>
              <a:rPr lang="ru-RU" baseline="0" dirty="0" smtClean="0"/>
              <a:t> для титульного слайда: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3878BE"/>
              </a:solidFill>
            </a:endParaRPr>
          </a:p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r>
              <a:rPr lang="ru-RU" dirty="0" smtClean="0"/>
              <a:t>Слайды с кодом: </a:t>
            </a:r>
            <a:endParaRPr lang="ru-RU" dirty="0" smtClean="0">
              <a:solidFill>
                <a:schemeClr val="accent1"/>
              </a:solidFill>
            </a:endParaRPr>
          </a:p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endParaRPr lang="ru-RU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>Можно </a:t>
            </a:r>
            <a:r>
              <a:rPr dirty="0"/>
              <a:t>выбрать фотографию на фотостоке </a:t>
            </a:r>
            <a:r>
              <a:rPr lang="ru-RU" dirty="0" smtClean="0">
                <a:solidFill>
                  <a:srgbClr val="3878BE"/>
                </a:solidFill>
              </a:rPr>
              <a:t/>
            </a:r>
            <a:br>
              <a:rPr lang="ru-RU" dirty="0" smtClean="0">
                <a:solidFill>
                  <a:srgbClr val="3878BE"/>
                </a:solidFill>
              </a:rPr>
            </a:br>
            <a:r>
              <a:rPr lang="ru-RU" baseline="0" dirty="0" smtClean="0">
                <a:solidFill>
                  <a:srgbClr val="3878BE"/>
                </a:solidFill>
              </a:rPr>
              <a:t>                                       </a:t>
            </a:r>
            <a:r>
              <a:rPr dirty="0" smtClean="0"/>
              <a:t> </a:t>
            </a:r>
            <a:r>
              <a:rPr dirty="0"/>
              <a:t>и прислать нам ссылку, 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>мы купим её для </a:t>
            </a:r>
            <a:r>
              <a:rPr lang="ru-RU" dirty="0" smtClean="0"/>
              <a:t> вас.</a:t>
            </a:r>
            <a:r>
              <a:rPr dirty="0"/>
              <a:t/>
            </a:r>
            <a:br>
              <a:rPr dirty="0"/>
            </a:br>
            <a:endParaRPr sz="12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>Подробный рецепт хорошей </a:t>
            </a:r>
            <a:r>
              <a:rPr dirty="0" smtClean="0"/>
              <a:t>презентации</a:t>
            </a:r>
            <a:r>
              <a:rPr lang="ru-RU" dirty="0" smtClean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/>
            </a:r>
            <a:br>
              <a:rPr dirty="0" smtClean="0"/>
            </a:br>
            <a:endParaRPr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Если возникли вопросы, напишите </a:t>
            </a:r>
            <a:b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</a:t>
            </a:r>
            <a:endParaRPr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sz="1200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>Чтобы </a:t>
            </a:r>
            <a:r>
              <a:rPr dirty="0"/>
              <a:t>мы проверили </a:t>
            </a:r>
            <a:r>
              <a:rPr lang="ru-RU" dirty="0" smtClean="0"/>
              <a:t>вашу</a:t>
            </a:r>
            <a:r>
              <a:rPr dirty="0" smtClean="0"/>
              <a:t> </a:t>
            </a:r>
            <a:r>
              <a:rPr dirty="0"/>
              <a:t>презентацию, </a:t>
            </a:r>
            <a:r>
              <a:rPr dirty="0" smtClean="0"/>
              <a:t>отправь</a:t>
            </a:r>
            <a:r>
              <a:rPr lang="ru-RU" dirty="0" smtClean="0"/>
              <a:t>те</a:t>
            </a:r>
            <a:r>
              <a:rPr dirty="0" smtClean="0"/>
              <a:t> </a:t>
            </a:r>
            <a:r>
              <a:rPr dirty="0"/>
              <a:t>её на </a:t>
            </a:r>
            <a:endParaRPr dirty="0">
              <a:solidFill>
                <a:srgbClr val="3878BE"/>
              </a:solidFill>
            </a:endParaRPr>
          </a:p>
        </p:txBody>
      </p:sp>
      <p:sp>
        <p:nvSpPr>
          <p:cNvPr id="5" name="Shape 239"/>
          <p:cNvSpPr/>
          <p:nvPr userDrawn="1"/>
        </p:nvSpPr>
        <p:spPr>
          <a:xfrm>
            <a:off x="8052204" y="2479431"/>
            <a:ext cx="6735837" cy="143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dirty="0"/>
          </a:p>
          <a:p>
            <a:pPr>
              <a:lnSpc>
                <a:spcPct val="80000"/>
              </a:lnSpc>
              <a:spcBef>
                <a:spcPts val="0"/>
              </a:spcBef>
              <a:defRPr baseline="0"/>
            </a:pPr>
            <a:r>
              <a:rPr sz="3600" dirty="0"/>
              <a:t>Н</a:t>
            </a:r>
            <a:r>
              <a:rPr sz="2500" dirty="0"/>
              <a:t>е</a:t>
            </a:r>
            <a:r>
              <a:rPr dirty="0"/>
              <a:t> </a:t>
            </a:r>
            <a:r>
              <a:rPr sz="4200" dirty="0" smtClean="0"/>
              <a:t>из</a:t>
            </a:r>
            <a:r>
              <a:rPr sz="6100" dirty="0" smtClean="0"/>
              <a:t>ме</a:t>
            </a:r>
            <a:r>
              <a:rPr sz="2900" dirty="0" smtClean="0"/>
              <a:t>ня</a:t>
            </a:r>
            <a:r>
              <a:rPr sz="1900" dirty="0" smtClean="0"/>
              <a:t>й</a:t>
            </a:r>
            <a:r>
              <a:rPr lang="ru-RU" sz="3400" dirty="0" smtClean="0"/>
              <a:t>т</a:t>
            </a:r>
            <a:r>
              <a:rPr lang="ru-RU" sz="1800" dirty="0" smtClean="0"/>
              <a:t>е</a:t>
            </a:r>
            <a:r>
              <a:rPr lang="ru-RU" sz="3400" dirty="0" smtClean="0"/>
              <a:t> р</a:t>
            </a:r>
            <a:r>
              <a:rPr sz="6800" dirty="0" smtClean="0"/>
              <a:t>а</a:t>
            </a:r>
            <a:r>
              <a:rPr sz="3400" dirty="0" smtClean="0"/>
              <a:t>з</a:t>
            </a:r>
            <a:r>
              <a:rPr sz="2000" dirty="0" smtClean="0"/>
              <a:t>ме</a:t>
            </a:r>
            <a:r>
              <a:rPr sz="3300" dirty="0" smtClean="0"/>
              <a:t>р</a:t>
            </a:r>
            <a:r>
              <a:rPr sz="2700" dirty="0" smtClean="0"/>
              <a:t>ы</a:t>
            </a:r>
            <a:r>
              <a:rPr sz="2000" dirty="0" smtClean="0"/>
              <a:t> </a:t>
            </a:r>
            <a:r>
              <a:rPr sz="4700" dirty="0"/>
              <a:t>ш</a:t>
            </a:r>
            <a:r>
              <a:rPr sz="3800" dirty="0"/>
              <a:t>р</a:t>
            </a:r>
            <a:r>
              <a:rPr sz="4100" dirty="0"/>
              <a:t>и</a:t>
            </a:r>
            <a:r>
              <a:rPr sz="2400" dirty="0"/>
              <a:t>ф</a:t>
            </a:r>
            <a:r>
              <a:rPr sz="1800" dirty="0"/>
              <a:t>т</a:t>
            </a:r>
            <a:r>
              <a:rPr sz="2400" dirty="0"/>
              <a:t>о</a:t>
            </a:r>
            <a:r>
              <a:rPr sz="3200" dirty="0"/>
              <a:t>в</a:t>
            </a:r>
          </a:p>
        </p:txBody>
      </p:sp>
      <p:sp>
        <p:nvSpPr>
          <p:cNvPr id="6" name="Shape 240"/>
          <p:cNvSpPr/>
          <p:nvPr userDrawn="1"/>
        </p:nvSpPr>
        <p:spPr>
          <a:xfrm>
            <a:off x="7979110" y="12049174"/>
            <a:ext cx="7182919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t>Страницу скрыть или удалить по прочтении!</a:t>
            </a:r>
          </a:p>
        </p:txBody>
      </p:sp>
      <p:sp>
        <p:nvSpPr>
          <p:cNvPr id="7" name="Shape 241"/>
          <p:cNvSpPr/>
          <p:nvPr userDrawn="1"/>
        </p:nvSpPr>
        <p:spPr>
          <a:xfrm>
            <a:off x="11275006" y="4095444"/>
            <a:ext cx="4431607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dirty="0"/>
              <a:t>Не </a:t>
            </a:r>
            <a:r>
              <a:rPr dirty="0" smtClean="0"/>
              <a:t>выходи</a:t>
            </a:r>
            <a:r>
              <a:rPr lang="ru-RU" dirty="0" smtClean="0"/>
              <a:t>те</a:t>
            </a:r>
            <a:r>
              <a:rPr dirty="0" smtClean="0"/>
              <a:t> </a:t>
            </a:r>
            <a:r>
              <a:rPr dirty="0"/>
              <a:t>за поля слайда</a:t>
            </a:r>
          </a:p>
        </p:txBody>
      </p:sp>
      <p:sp>
        <p:nvSpPr>
          <p:cNvPr id="8" name="Shape 242"/>
          <p:cNvSpPr/>
          <p:nvPr userDrawn="1"/>
        </p:nvSpPr>
        <p:spPr>
          <a:xfrm>
            <a:off x="15250807" y="3667044"/>
            <a:ext cx="14801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9" name="Shape 243"/>
          <p:cNvSpPr/>
          <p:nvPr userDrawn="1"/>
        </p:nvSpPr>
        <p:spPr>
          <a:xfrm>
            <a:off x="7618189" y="2858110"/>
            <a:ext cx="7622109" cy="885037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0" name="Shape 244"/>
          <p:cNvSpPr/>
          <p:nvPr userDrawn="1"/>
        </p:nvSpPr>
        <p:spPr>
          <a:xfrm>
            <a:off x="7623584" y="4956549"/>
            <a:ext cx="7622110" cy="6850431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1" name="Shape 245"/>
          <p:cNvSpPr/>
          <p:nvPr userDrawn="1"/>
        </p:nvSpPr>
        <p:spPr>
          <a:xfrm>
            <a:off x="7623584" y="3926059"/>
            <a:ext cx="7622109" cy="885678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2" name="Shape 246"/>
          <p:cNvSpPr/>
          <p:nvPr userDrawn="1"/>
        </p:nvSpPr>
        <p:spPr>
          <a:xfrm>
            <a:off x="19978341" y="10734151"/>
            <a:ext cx="3316514" cy="272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2" y="10436207"/>
            <a:ext cx="1506047" cy="1506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1" y="11665834"/>
            <a:ext cx="1506079" cy="1077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249"/>
          <p:cNvSpPr/>
          <p:nvPr userDrawn="1"/>
        </p:nvSpPr>
        <p:spPr>
          <a:xfrm>
            <a:off x="8017209" y="1533441"/>
            <a:ext cx="7182920" cy="150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Не уверены, что и как делать дальше?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Вот несколько простых советов-рекомендаций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6" name="Shape 250"/>
          <p:cNvSpPr/>
          <p:nvPr userDrawn="1"/>
        </p:nvSpPr>
        <p:spPr>
          <a:xfrm>
            <a:off x="1889984" y="1890483"/>
            <a:ext cx="5729648" cy="802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Привет!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/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Это шаблон презентации </a:t>
            </a:r>
            <a:br>
              <a:rPr lang="ru-RU" dirty="0" smtClean="0"/>
            </a:br>
            <a:r>
              <a:rPr lang="ru-RU" dirty="0" smtClean="0"/>
              <a:t>для выступлений с нашим корпоративным шрифтом </a:t>
            </a:r>
            <a:br>
              <a:rPr lang="ru-RU" dirty="0" smtClean="0"/>
            </a:br>
            <a:r>
              <a:rPr lang="ru-RU" dirty="0" err="1" smtClean="0"/>
              <a:t>Yandex</a:t>
            </a:r>
            <a:r>
              <a:rPr lang="ru-RU" dirty="0" smtClean="0"/>
              <a:t> </a:t>
            </a:r>
            <a:r>
              <a:rPr lang="ru-RU" dirty="0" err="1" smtClean="0"/>
              <a:t>Sans</a:t>
            </a:r>
            <a:r>
              <a:rPr lang="ru-RU" dirty="0" smtClean="0"/>
              <a:t> </a:t>
            </a:r>
            <a:r>
              <a:rPr lang="ru-RU" dirty="0" err="1" smtClean="0"/>
              <a:t>Text</a:t>
            </a:r>
            <a:r>
              <a:rPr lang="ru-RU" dirty="0" smtClean="0"/>
              <a:t>. 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/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Перед началом работы убедитесь, </a:t>
            </a:r>
            <a:br>
              <a:rPr lang="ru-RU" dirty="0" smtClean="0"/>
            </a:br>
            <a:r>
              <a:rPr lang="ru-RU" dirty="0" smtClean="0"/>
              <a:t>что шрифт уже установлен </a:t>
            </a:r>
            <a:br>
              <a:rPr lang="ru-RU" dirty="0" smtClean="0"/>
            </a:br>
            <a:r>
              <a:rPr lang="ru-RU" dirty="0" smtClean="0"/>
              <a:t>на компьютере. Если нет, то скачать его вместе с инструкцией</a:t>
            </a:r>
            <a:br>
              <a:rPr lang="ru-RU" dirty="0" smtClean="0"/>
            </a:br>
            <a:r>
              <a:rPr lang="ru-RU" dirty="0" smtClean="0"/>
              <a:t>по установке можно по ссылке: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>
                <a:solidFill>
                  <a:schemeClr val="tx1"/>
                </a:solidFill>
              </a:rPr>
              <a:t>Посмотреть все макеты мастер-слайдов и добавить подходящий можно, нажав кнопку «создать слайд» в верхнем меню.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dirty="0">
              <a:solidFill>
                <a:srgbClr val="3878BE"/>
              </a:solidFill>
            </a:endParaRPr>
          </a:p>
        </p:txBody>
      </p:sp>
      <p:sp>
        <p:nvSpPr>
          <p:cNvPr id="21" name="Shape 250"/>
          <p:cNvSpPr/>
          <p:nvPr userDrawn="1"/>
        </p:nvSpPr>
        <p:spPr>
          <a:xfrm>
            <a:off x="8003067" y="5138513"/>
            <a:ext cx="7240939" cy="616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расстановки акцентов пользуйтесь встроенными в шаблон стилями шрифтов: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Для выделения ключевой мысли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выделите абзац текста и нажмите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Tab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, а чтобы  жёлтая линия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не разрывалась, переносите текст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на следующую строку нажатием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клавиши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Enter</a:t>
            </a: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1512000" marR="0" lvl="2" indent="-72000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маркированного списка выделите текст и дважды нажмите 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  <a:p>
            <a:pPr marL="1512000" marR="0" lvl="3" indent="-72000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нумерованного списка выделите текст и трижды нажмите 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sp>
        <p:nvSpPr>
          <p:cNvPr id="17" name="Shape 238"/>
          <p:cNvSpPr/>
          <p:nvPr userDrawn="1"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4"/>
              </a:rPr>
              <a:t>iStockphoto.com</a:t>
            </a:r>
            <a:r>
              <a:rPr lang="ru-RU" dirty="0" smtClean="0">
                <a:solidFill>
                  <a:srgbClr val="3878BE"/>
                </a:solidFill>
              </a:rPr>
              <a:t> </a:t>
            </a:r>
            <a:endParaRPr lang="ru-RU" dirty="0">
              <a:solidFill>
                <a:schemeClr val="accent1"/>
              </a:solidFill>
            </a:endParaRPr>
          </a:p>
        </p:txBody>
      </p:sp>
      <p:grpSp>
        <p:nvGrpSpPr>
          <p:cNvPr id="18" name="Группа 17"/>
          <p:cNvGrpSpPr/>
          <p:nvPr userDrawn="1"/>
        </p:nvGrpSpPr>
        <p:grpSpPr>
          <a:xfrm>
            <a:off x="1889206" y="3323550"/>
            <a:ext cx="21448582" cy="6323545"/>
            <a:chOff x="1889206" y="3323550"/>
            <a:chExt cx="21448582" cy="6323545"/>
          </a:xfrm>
        </p:grpSpPr>
        <p:sp>
          <p:nvSpPr>
            <p:cNvPr id="19" name="Shape 238"/>
            <p:cNvSpPr/>
            <p:nvPr/>
          </p:nvSpPr>
          <p:spPr>
            <a:xfrm>
              <a:off x="16033262" y="6983673"/>
              <a:ext cx="6867681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chemeClr val="tx1"/>
                  </a:solidFill>
                  <a:hlinkClick r:id="rId5"/>
                </a:rPr>
                <a:t>https://wiki.yandex-team.ru/presentation/</a:t>
              </a:r>
              <a:r>
                <a:rPr lang="ru-RU" dirty="0" smtClean="0">
                  <a:solidFill>
                    <a:schemeClr val="tx1"/>
                  </a:solidFill>
                  <a:hlinkClick r:id="rId5"/>
                </a:rPr>
                <a:t/>
              </a:r>
              <a:br>
                <a:rPr lang="ru-RU" dirty="0" smtClean="0">
                  <a:solidFill>
                    <a:schemeClr val="tx1"/>
                  </a:solidFill>
                  <a:hlinkClick r:id="rId5"/>
                </a:rPr>
              </a:br>
              <a:r>
                <a:rPr lang="en-US" dirty="0" smtClean="0">
                  <a:solidFill>
                    <a:schemeClr val="tx1"/>
                  </a:solidFill>
                  <a:hlinkClick r:id="rId5"/>
                </a:rPr>
                <a:t>Kak-sdelat-krasivo/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20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dirty="0" smtClean="0">
                  <a:solidFill>
                    <a:srgbClr val="3878BE"/>
                  </a:solidFill>
                  <a:hlinkClick r:id="rId6"/>
                </a:rPr>
                <a:t>https://</a:t>
              </a:r>
              <a:r>
                <a:rPr lang="en-US" dirty="0" err="1" smtClean="0">
                  <a:solidFill>
                    <a:srgbClr val="3878BE"/>
                  </a:solidFill>
                  <a:hlinkClick r:id="rId6"/>
                </a:rPr>
                <a:t>yadi.sk</a:t>
              </a:r>
              <a:r>
                <a:rPr lang="en-US" dirty="0" smtClean="0">
                  <a:solidFill>
                    <a:srgbClr val="3878BE"/>
                  </a:solidFill>
                  <a:hlinkClick r:id="rId6"/>
                </a:rPr>
                <a:t>/d/</a:t>
              </a:r>
              <a:r>
                <a:rPr lang="en-US" dirty="0" err="1" smtClean="0">
                  <a:solidFill>
                    <a:srgbClr val="3878BE"/>
                  </a:solidFill>
                  <a:hlinkClick r:id="rId6"/>
                </a:rPr>
                <a:t>GPDyRyOPxejmK</a:t>
              </a:r>
              <a:endParaRPr dirty="0">
                <a:solidFill>
                  <a:srgbClr val="3878BE"/>
                </a:solidFill>
              </a:endParaRPr>
            </a:p>
          </p:txBody>
        </p:sp>
        <p:sp>
          <p:nvSpPr>
            <p:cNvPr id="22" name="Shape 238"/>
            <p:cNvSpPr/>
            <p:nvPr/>
          </p:nvSpPr>
          <p:spPr>
            <a:xfrm>
              <a:off x="16416101" y="8265579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presentation</a:t>
              </a:r>
              <a:r>
                <a:rPr lang="en-US" dirty="0">
                  <a:solidFill>
                    <a:srgbClr val="3878BE"/>
                  </a:solidFill>
                  <a:hlinkClick r:id="rId7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3" name="Shape 238"/>
            <p:cNvSpPr/>
            <p:nvPr/>
          </p:nvSpPr>
          <p:spPr>
            <a:xfrm>
              <a:off x="18338400" y="9174896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prescheck@</a:t>
              </a:r>
              <a:endParaRPr lang="en-US" dirty="0" smtClean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4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8"/>
                </a:rPr>
                <a:t>patterns.yandex-team.ru/presentation</a:t>
              </a:r>
              <a:endParaRPr lang="en-US" dirty="0"/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5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9"/>
                </a:rPr>
                <a:t>https://</a:t>
              </a:r>
              <a:r>
                <a:rPr lang="en-US" dirty="0" smtClean="0">
                  <a:solidFill>
                    <a:srgbClr val="3878BE"/>
                  </a:solidFill>
                  <a:hlinkClick r:id="rId9"/>
                </a:rPr>
                <a:t>yadi.sk/d/ZpB_978TwmoNY</a:t>
              </a:r>
              <a:endParaRPr lang="ru-RU" dirty="0">
                <a:solidFill>
                  <a:srgbClr val="3878BE"/>
                </a:solidFill>
              </a:endParaRPr>
            </a:p>
          </p:txBody>
        </p:sp>
        <p:sp>
          <p:nvSpPr>
            <p:cNvPr id="26" name="Shape 238"/>
            <p:cNvSpPr/>
            <p:nvPr/>
          </p:nvSpPr>
          <p:spPr>
            <a:xfrm>
              <a:off x="18425612" y="4788600"/>
              <a:ext cx="4912176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chemeClr val="accent1"/>
                  </a:solidFill>
                  <a:hlinkClick r:id="rId10"/>
                </a:rPr>
                <a:t>https://</a:t>
              </a:r>
              <a:r>
                <a:rPr lang="en-US" dirty="0" err="1" smtClean="0">
                  <a:solidFill>
                    <a:schemeClr val="accent1"/>
                  </a:solidFill>
                  <a:hlinkClick r:id="rId10"/>
                </a:rPr>
                <a:t>yadi.sk</a:t>
              </a:r>
              <a:r>
                <a:rPr lang="en-US" dirty="0" smtClean="0">
                  <a:solidFill>
                    <a:schemeClr val="accent1"/>
                  </a:solidFill>
                  <a:hlinkClick r:id="rId10"/>
                </a:rPr>
                <a:t>/d/</a:t>
              </a:r>
              <a:r>
                <a:rPr lang="en-US" dirty="0" err="1" smtClean="0">
                  <a:solidFill>
                    <a:schemeClr val="accent1"/>
                  </a:solidFill>
                  <a:hlinkClick r:id="rId10"/>
                </a:rPr>
                <a:t>YqwObUZxxesAJ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7" name="Группа 26"/>
          <p:cNvGrpSpPr/>
          <p:nvPr userDrawn="1"/>
        </p:nvGrpSpPr>
        <p:grpSpPr>
          <a:xfrm>
            <a:off x="4488644" y="8866540"/>
            <a:ext cx="1153753" cy="1358900"/>
            <a:chOff x="4479985" y="8800385"/>
            <a:chExt cx="1153753" cy="1358900"/>
          </a:xfrm>
        </p:grpSpPr>
        <p:pic>
          <p:nvPicPr>
            <p:cNvPr id="28" name="Изображение 27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4"/>
            <a:stretch/>
          </p:blipFill>
          <p:spPr>
            <a:xfrm>
              <a:off x="4479985" y="8800385"/>
              <a:ext cx="1153753" cy="1358900"/>
            </a:xfrm>
            <a:prstGeom prst="rect">
              <a:avLst/>
            </a:prstGeom>
          </p:spPr>
        </p:pic>
        <p:sp>
          <p:nvSpPr>
            <p:cNvPr id="29" name="Прямоугольник 28"/>
            <p:cNvSpPr/>
            <p:nvPr userDrawn="1"/>
          </p:nvSpPr>
          <p:spPr>
            <a:xfrm>
              <a:off x="5322406" y="8856452"/>
              <a:ext cx="273262" cy="77637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875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1" y="5475250"/>
            <a:ext cx="6401726" cy="24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7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3" y="5252224"/>
            <a:ext cx="6470897" cy="23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25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36143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29824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59630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6" y="1294841"/>
            <a:ext cx="18273713" cy="763587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6" y="12734400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293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0" y="10674350"/>
            <a:ext cx="17148969" cy="1144588"/>
          </a:xfrm>
        </p:spPr>
        <p:txBody>
          <a:bodyPr tIns="1656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0" y="3048000"/>
            <a:ext cx="18263741" cy="7250113"/>
          </a:xfrm>
        </p:spPr>
        <p:txBody>
          <a:bodyPr wrap="square" tIns="108000" rIns="468000"/>
          <a:lstStyle>
            <a:lvl1pPr marL="792000" indent="-1116000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2000" indent="-432000">
              <a:defRPr/>
            </a:lvl2pPr>
            <a:lvl3pPr marL="1008000" indent="-540000">
              <a:defRPr/>
            </a:lvl3pPr>
            <a:lvl4pPr marL="1008000" indent="-540000">
              <a:defRPr/>
            </a:lvl4pPr>
          </a:lstStyle>
          <a:p>
            <a:pPr lvl="0"/>
            <a:r>
              <a:rPr lang="ru-RU" dirty="0" smtClean="0"/>
              <a:t>Текст цитаты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767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11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391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2954000" y="304165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942109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5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5025" y="8385810"/>
            <a:ext cx="3054275" cy="381402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6089374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0668407" y="8385810"/>
            <a:ext cx="3044825" cy="3819600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9820890" y="8385810"/>
            <a:ext cx="3044825" cy="3819524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/>
          </p:nvPr>
        </p:nvSpPr>
        <p:spPr>
          <a:xfrm>
            <a:off x="15247620" y="8385810"/>
            <a:ext cx="3044825" cy="381952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2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r>
              <a:rPr lang="ru-RU" dirty="0" smtClean="0"/>
              <a:t>    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2382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70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655570" y="8385810"/>
            <a:ext cx="3044825" cy="3814491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7994650" y="8385810"/>
            <a:ext cx="3044826" cy="381959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3338810" y="8385810"/>
            <a:ext cx="3045600" cy="381959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0" y="5464800"/>
            <a:ext cx="3043644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0" y="5464800"/>
            <a:ext cx="3045600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8681700" y="8385810"/>
            <a:ext cx="3044881" cy="381998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3937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4567181" y="8385810"/>
            <a:ext cx="3044825" cy="38155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0669270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9240" y="8385810"/>
            <a:ext cx="3044825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7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2759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0" y="4186799"/>
            <a:ext cx="6105525" cy="4960874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6220" y="9530080"/>
            <a:ext cx="6091237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9145588" y="9530080"/>
            <a:ext cx="609917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88" y="418679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0" y="418680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0350" y="9530080"/>
            <a:ext cx="610552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3690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8" y="3424238"/>
            <a:ext cx="8775699" cy="6486525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5" y="3424239"/>
            <a:ext cx="8775699" cy="648652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270124" y="10290683"/>
            <a:ext cx="8775699" cy="191427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3336651" y="10290683"/>
            <a:ext cx="8775699" cy="1887403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82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3" y="5252224"/>
            <a:ext cx="6470897" cy="23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5" hasCustomPrompt="1"/>
          </p:nvPr>
        </p:nvSpPr>
        <p:spPr>
          <a:xfrm>
            <a:off x="1143000" y="3048000"/>
            <a:ext cx="22131337" cy="9158287"/>
          </a:xfrm>
        </p:spPr>
        <p:txBody>
          <a:bodyPr/>
          <a:lstStyle>
            <a:lvl1pPr marL="0" marR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28146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без заголов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5" hasCustomPrompt="1"/>
          </p:nvPr>
        </p:nvSpPr>
        <p:spPr>
          <a:xfrm>
            <a:off x="1143000" y="1143000"/>
            <a:ext cx="22131338" cy="11065938"/>
          </a:xfrm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69447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24382412" cy="13716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686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7810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129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(black)-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0"/>
            <a:ext cx="24382413" cy="1372076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631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+code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69113"/>
            <a:ext cx="24382412" cy="6846887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115674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code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3041650"/>
            <a:ext cx="24382412" cy="10674350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651946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(white)-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0"/>
            <a:ext cx="24382412" cy="13716000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671602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7275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1 + спасибо за внимание!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/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048000" y="5330825"/>
            <a:ext cx="6676578" cy="532197"/>
          </a:xfrm>
          <a:prstGeom prst="rect">
            <a:avLst/>
          </a:prstGeom>
          <a:noFill/>
        </p:spPr>
        <p:txBody>
          <a:bodyPr wrap="square" lIns="38100" tIns="15240" rIns="38100" rtlCol="0">
            <a:spAutoFit/>
          </a:bodyPr>
          <a:lstStyle/>
          <a:p>
            <a:r>
              <a:rPr lang="ru-RU" sz="3000" dirty="0" smtClean="0">
                <a:solidFill>
                  <a:sysClr val="windowText" lastClr="000000"/>
                </a:solidFill>
              </a:rPr>
              <a:t>Контакты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14501812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721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 + спасибо за внимание!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9525000" cy="762949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9525000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28" hasCustomPrompt="1"/>
          </p:nvPr>
        </p:nvSpPr>
        <p:spPr>
          <a:xfrm>
            <a:off x="14482949" y="10292400"/>
            <a:ext cx="8392926" cy="762000"/>
          </a:xfrm>
        </p:spPr>
        <p:txBody>
          <a:bodyPr anchor="t"/>
          <a:lstStyle/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5"/>
            <a:ext cx="8392926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5" y="9163028"/>
            <a:ext cx="757238" cy="747772"/>
          </a:xfrm>
          <a:prstGeom prst="rect">
            <a:avLst/>
          </a:prstGeom>
        </p:spPr>
      </p:pic>
      <p:pic>
        <p:nvPicPr>
          <p:cNvPr id="23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924" y="10292400"/>
            <a:ext cx="419100" cy="762000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</a:t>
            </a:r>
            <a:r>
              <a:rPr lang="en-US" dirty="0" smtClean="0"/>
              <a:t> </a:t>
            </a:r>
            <a:r>
              <a:rPr lang="ru-RU" dirty="0" smtClean="0"/>
              <a:t>заголовка</a:t>
            </a:r>
            <a:endParaRPr lang="ru-RU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048000" y="5330825"/>
            <a:ext cx="6676578" cy="532197"/>
          </a:xfrm>
          <a:prstGeom prst="rect">
            <a:avLst/>
          </a:prstGeom>
          <a:noFill/>
        </p:spPr>
        <p:txBody>
          <a:bodyPr wrap="square" lIns="38100" tIns="15240" rIns="38100" rtlCol="0">
            <a:spAutoFit/>
          </a:bodyPr>
          <a:lstStyle/>
          <a:p>
            <a:r>
              <a:rPr lang="ru-RU" sz="3000" dirty="0" smtClean="0">
                <a:solidFill>
                  <a:sysClr val="windowText" lastClr="000000"/>
                </a:solidFill>
              </a:rPr>
              <a:t>Контакты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5" y="6094413"/>
            <a:ext cx="9539870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5" y="7238999"/>
            <a:ext cx="9539869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0111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20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pic>
        <p:nvPicPr>
          <p:cNvPr id="3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977" y="11186653"/>
            <a:ext cx="1524000" cy="101917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559749" y="11186229"/>
            <a:ext cx="15735600" cy="1015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defRPr/>
            </a:pPr>
            <a:r>
              <a:rPr lang="ru-RU" sz="3000" dirty="0" smtClean="0">
                <a:solidFill>
                  <a:srgbClr val="000000"/>
                </a:solidFill>
              </a:rPr>
              <a:t>Коммерческая тайна ООО «Яндекс», 119021, Россия, г. Москва, ул. Льва Толстого, д. 16</a:t>
            </a:r>
            <a:br>
              <a:rPr lang="ru-RU" sz="3000" dirty="0" smtClean="0">
                <a:solidFill>
                  <a:srgbClr val="000000"/>
                </a:solidFill>
              </a:rPr>
            </a:br>
            <a:r>
              <a:rPr lang="en-US" sz="3000" dirty="0" smtClean="0">
                <a:solidFill>
                  <a:srgbClr val="000000"/>
                </a:solidFill>
              </a:rPr>
              <a:t>YANDEX</a:t>
            </a:r>
            <a:r>
              <a:rPr lang="ru-RU" sz="3000" dirty="0" smtClean="0">
                <a:solidFill>
                  <a:srgbClr val="000000"/>
                </a:solidFill>
              </a:rPr>
              <a:t> </a:t>
            </a:r>
            <a:r>
              <a:rPr lang="en-US" sz="3000" dirty="0" smtClean="0">
                <a:solidFill>
                  <a:srgbClr val="000000"/>
                </a:solidFill>
              </a:rPr>
              <a:t>Limited Liability Company, 16, Leo Tolstoy St., Moscow 119021, Russia</a:t>
            </a:r>
            <a:endParaRPr lang="ru-RU" sz="3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2624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719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стру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896337" y="12211994"/>
            <a:ext cx="20591327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" name="Shape 238"/>
          <p:cNvSpPr/>
          <p:nvPr userDrawn="1"/>
        </p:nvSpPr>
        <p:spPr>
          <a:xfrm>
            <a:off x="16002471" y="1869119"/>
            <a:ext cx="7027527" cy="955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Дополнительные материалы для презентаций (слайды с графиками, диаграммами, таблицами, картами, схемами, гаджетами, пиктограммы, иллюстрации и фотографии) находятся </a:t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lang="ru-RU" sz="2400" dirty="0" smtClean="0">
                <a:solidFill>
                  <a:srgbClr val="000000"/>
                </a:solidFill>
              </a:rPr>
              <a:t>на </a:t>
            </a:r>
            <a:endParaRPr sz="24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Логотипы сервисов для титульного слайда:</a:t>
            </a:r>
          </a:p>
          <a:p>
            <a:pPr>
              <a:tabLst>
                <a:tab pos="5524500" algn="l"/>
              </a:tabLst>
              <a:defRPr sz="2400" baseline="0"/>
            </a:pP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 </a:t>
            </a: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 smtClean="0">
                <a:solidFill>
                  <a:srgbClr val="000000"/>
                </a:solidFill>
              </a:rPr>
              <a:t>Можно </a:t>
            </a:r>
            <a:r>
              <a:rPr sz="2400" dirty="0">
                <a:solidFill>
                  <a:srgbClr val="000000"/>
                </a:solidFill>
              </a:rPr>
              <a:t>выбрать фотографию на фотостоке </a:t>
            </a:r>
            <a:r>
              <a:rPr lang="ru-RU" sz="2400" dirty="0" smtClean="0">
                <a:solidFill>
                  <a:srgbClr val="3878BE"/>
                </a:solidFill>
              </a:rPr>
              <a:t/>
            </a:r>
            <a:br>
              <a:rPr lang="ru-RU" sz="2400" dirty="0" smtClean="0">
                <a:solidFill>
                  <a:srgbClr val="3878BE"/>
                </a:solidFill>
              </a:rPr>
            </a:br>
            <a:r>
              <a:rPr lang="ru-RU" sz="2400" dirty="0" smtClean="0">
                <a:solidFill>
                  <a:srgbClr val="3878BE"/>
                </a:solidFill>
              </a:rPr>
              <a:t>                                       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и прислать нам ссылку, </a:t>
            </a: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мы купим её для </a:t>
            </a:r>
            <a:r>
              <a:rPr lang="ru-RU" sz="2400" dirty="0" smtClean="0">
                <a:solidFill>
                  <a:srgbClr val="000000"/>
                </a:solidFill>
              </a:rPr>
              <a:t> вас.</a:t>
            </a:r>
            <a:r>
              <a:rPr sz="2400" dirty="0">
                <a:solidFill>
                  <a:srgbClr val="000000"/>
                </a:solidFill>
              </a:rPr>
              <a:t/>
            </a:r>
            <a:br>
              <a:rPr sz="2400" dirty="0">
                <a:solidFill>
                  <a:srgbClr val="000000"/>
                </a:solidFill>
              </a:rPr>
            </a:br>
            <a:endParaRPr sz="12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Подробный рецепт хорошей презентации — </a:t>
            </a:r>
            <a:r>
              <a:rPr lang="ru-RU" sz="2400" dirty="0" smtClean="0">
                <a:solidFill>
                  <a:srgbClr val="000000"/>
                </a:solidFill>
              </a:rPr>
              <a:t/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sz="2400" dirty="0" smtClean="0">
                <a:solidFill>
                  <a:srgbClr val="000000"/>
                </a:solidFill>
              </a:rPr>
              <a:t>на</a:t>
            </a: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/>
            </a:r>
            <a:br>
              <a:rPr sz="2400" dirty="0">
                <a:solidFill>
                  <a:srgbClr val="000000"/>
                </a:solidFill>
              </a:rPr>
            </a:br>
            <a:endParaRPr sz="12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Если возникли вопросы, напишите </a:t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lang="ru-RU" sz="2400" dirty="0" smtClean="0">
                <a:solidFill>
                  <a:srgbClr val="000000"/>
                </a:solidFill>
              </a:rPr>
              <a:t>на</a:t>
            </a:r>
            <a:endParaRPr sz="2400" dirty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sz="1200" dirty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Чтобы мы проверили </a:t>
            </a:r>
            <a:r>
              <a:rPr lang="ru-RU" sz="2400" dirty="0" smtClean="0">
                <a:solidFill>
                  <a:srgbClr val="000000"/>
                </a:solidFill>
              </a:rPr>
              <a:t>вашу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презентацию, </a:t>
            </a:r>
            <a:r>
              <a:rPr sz="2400" dirty="0" smtClean="0">
                <a:solidFill>
                  <a:srgbClr val="000000"/>
                </a:solidFill>
              </a:rPr>
              <a:t>отправь</a:t>
            </a:r>
            <a:r>
              <a:rPr lang="ru-RU" sz="2400" dirty="0" smtClean="0">
                <a:solidFill>
                  <a:srgbClr val="000000"/>
                </a:solidFill>
              </a:rPr>
              <a:t>те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её на </a:t>
            </a:r>
            <a:endParaRPr sz="2400" dirty="0">
              <a:solidFill>
                <a:srgbClr val="3878BE"/>
              </a:solidFill>
            </a:endParaRPr>
          </a:p>
        </p:txBody>
      </p:sp>
      <p:sp>
        <p:nvSpPr>
          <p:cNvPr id="5" name="Shape 239"/>
          <p:cNvSpPr/>
          <p:nvPr userDrawn="1"/>
        </p:nvSpPr>
        <p:spPr>
          <a:xfrm>
            <a:off x="8052204" y="2479431"/>
            <a:ext cx="6735837" cy="143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endParaRPr sz="2400" dirty="0"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defRPr baseline="0"/>
            </a:pPr>
            <a:r>
              <a:rPr dirty="0">
                <a:solidFill>
                  <a:srgbClr val="000000"/>
                </a:solidFill>
              </a:rPr>
              <a:t>Н</a:t>
            </a:r>
            <a:r>
              <a:rPr sz="2500" dirty="0">
                <a:solidFill>
                  <a:srgbClr val="000000"/>
                </a:solidFill>
              </a:rPr>
              <a:t>е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z="4200" dirty="0" smtClean="0">
                <a:solidFill>
                  <a:srgbClr val="000000"/>
                </a:solidFill>
              </a:rPr>
              <a:t>из</a:t>
            </a:r>
            <a:r>
              <a:rPr sz="6100" dirty="0" smtClean="0">
                <a:solidFill>
                  <a:srgbClr val="000000"/>
                </a:solidFill>
              </a:rPr>
              <a:t>ме</a:t>
            </a:r>
            <a:r>
              <a:rPr sz="2900" dirty="0" smtClean="0">
                <a:solidFill>
                  <a:srgbClr val="000000"/>
                </a:solidFill>
              </a:rPr>
              <a:t>ня</a:t>
            </a:r>
            <a:r>
              <a:rPr sz="1900" dirty="0" smtClean="0">
                <a:solidFill>
                  <a:srgbClr val="000000"/>
                </a:solidFill>
              </a:rPr>
              <a:t>й</a:t>
            </a:r>
            <a:r>
              <a:rPr lang="ru-RU" sz="3400" dirty="0" smtClean="0">
                <a:solidFill>
                  <a:srgbClr val="000000"/>
                </a:solidFill>
              </a:rPr>
              <a:t>т</a:t>
            </a:r>
            <a:r>
              <a:rPr lang="ru-RU" sz="1800" dirty="0" smtClean="0">
                <a:solidFill>
                  <a:srgbClr val="000000"/>
                </a:solidFill>
              </a:rPr>
              <a:t>е</a:t>
            </a:r>
            <a:r>
              <a:rPr lang="ru-RU" sz="3400" dirty="0" smtClean="0">
                <a:solidFill>
                  <a:srgbClr val="000000"/>
                </a:solidFill>
              </a:rPr>
              <a:t> р</a:t>
            </a:r>
            <a:r>
              <a:rPr sz="6800" dirty="0" smtClean="0">
                <a:solidFill>
                  <a:srgbClr val="000000"/>
                </a:solidFill>
              </a:rPr>
              <a:t>а</a:t>
            </a:r>
            <a:r>
              <a:rPr sz="3400" dirty="0" smtClean="0">
                <a:solidFill>
                  <a:srgbClr val="000000"/>
                </a:solidFill>
              </a:rPr>
              <a:t>з</a:t>
            </a:r>
            <a:r>
              <a:rPr sz="2000" dirty="0" smtClean="0">
                <a:solidFill>
                  <a:srgbClr val="000000"/>
                </a:solidFill>
              </a:rPr>
              <a:t>ме</a:t>
            </a:r>
            <a:r>
              <a:rPr sz="3300" dirty="0" smtClean="0">
                <a:solidFill>
                  <a:srgbClr val="000000"/>
                </a:solidFill>
              </a:rPr>
              <a:t>р</a:t>
            </a:r>
            <a:r>
              <a:rPr sz="2700" dirty="0" smtClean="0">
                <a:solidFill>
                  <a:srgbClr val="000000"/>
                </a:solidFill>
              </a:rPr>
              <a:t>ы</a:t>
            </a:r>
            <a:r>
              <a:rPr sz="2000" dirty="0" smtClean="0">
                <a:solidFill>
                  <a:srgbClr val="000000"/>
                </a:solidFill>
              </a:rPr>
              <a:t> </a:t>
            </a:r>
            <a:r>
              <a:rPr sz="4700" dirty="0">
                <a:solidFill>
                  <a:srgbClr val="000000"/>
                </a:solidFill>
              </a:rPr>
              <a:t>ш</a:t>
            </a:r>
            <a:r>
              <a:rPr sz="3800" dirty="0">
                <a:solidFill>
                  <a:srgbClr val="000000"/>
                </a:solidFill>
              </a:rPr>
              <a:t>р</a:t>
            </a:r>
            <a:r>
              <a:rPr sz="4100" dirty="0">
                <a:solidFill>
                  <a:srgbClr val="000000"/>
                </a:solidFill>
              </a:rPr>
              <a:t>и</a:t>
            </a:r>
            <a:r>
              <a:rPr sz="2400" dirty="0">
                <a:solidFill>
                  <a:srgbClr val="000000"/>
                </a:solidFill>
              </a:rPr>
              <a:t>ф</a:t>
            </a:r>
            <a:r>
              <a:rPr sz="1800" dirty="0">
                <a:solidFill>
                  <a:srgbClr val="000000"/>
                </a:solidFill>
              </a:rPr>
              <a:t>т</a:t>
            </a:r>
            <a:r>
              <a:rPr sz="2400" dirty="0">
                <a:solidFill>
                  <a:srgbClr val="000000"/>
                </a:solidFill>
              </a:rPr>
              <a:t>о</a:t>
            </a:r>
            <a:r>
              <a:rPr sz="3200" dirty="0">
                <a:solidFill>
                  <a:srgbClr val="000000"/>
                </a:solidFill>
              </a:rPr>
              <a:t>в</a:t>
            </a:r>
          </a:p>
        </p:txBody>
      </p:sp>
      <p:sp>
        <p:nvSpPr>
          <p:cNvPr id="6" name="Shape 240"/>
          <p:cNvSpPr/>
          <p:nvPr userDrawn="1"/>
        </p:nvSpPr>
        <p:spPr>
          <a:xfrm>
            <a:off x="7979110" y="12049174"/>
            <a:ext cx="7182919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>
                <a:solidFill>
                  <a:srgbClr val="000000"/>
                </a:solidFill>
              </a:rPr>
              <a:t>Страницу скрыть или удалить по прочтении!</a:t>
            </a:r>
          </a:p>
        </p:txBody>
      </p:sp>
      <p:sp>
        <p:nvSpPr>
          <p:cNvPr id="7" name="Shape 241"/>
          <p:cNvSpPr/>
          <p:nvPr userDrawn="1"/>
        </p:nvSpPr>
        <p:spPr>
          <a:xfrm>
            <a:off x="11275006" y="4095444"/>
            <a:ext cx="4431607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dirty="0">
                <a:solidFill>
                  <a:srgbClr val="000000"/>
                </a:solidFill>
              </a:rPr>
              <a:t>Не </a:t>
            </a:r>
            <a:r>
              <a:rPr dirty="0" smtClean="0">
                <a:solidFill>
                  <a:srgbClr val="000000"/>
                </a:solidFill>
              </a:rPr>
              <a:t>выходи</a:t>
            </a:r>
            <a:r>
              <a:rPr lang="ru-RU" dirty="0" smtClean="0">
                <a:solidFill>
                  <a:srgbClr val="000000"/>
                </a:solidFill>
              </a:rPr>
              <a:t>те</a:t>
            </a:r>
            <a:r>
              <a:rPr dirty="0" smtClean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за поля слайда</a:t>
            </a:r>
          </a:p>
        </p:txBody>
      </p:sp>
      <p:sp>
        <p:nvSpPr>
          <p:cNvPr id="8" name="Shape 242"/>
          <p:cNvSpPr/>
          <p:nvPr userDrawn="1"/>
        </p:nvSpPr>
        <p:spPr>
          <a:xfrm>
            <a:off x="15250807" y="3667044"/>
            <a:ext cx="14801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" name="Shape 243"/>
          <p:cNvSpPr/>
          <p:nvPr userDrawn="1"/>
        </p:nvSpPr>
        <p:spPr>
          <a:xfrm>
            <a:off x="7618189" y="2858110"/>
            <a:ext cx="7622109" cy="885037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0" name="Shape 244"/>
          <p:cNvSpPr/>
          <p:nvPr userDrawn="1"/>
        </p:nvSpPr>
        <p:spPr>
          <a:xfrm>
            <a:off x="7623584" y="4956549"/>
            <a:ext cx="7622110" cy="6850431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1" name="Shape 245"/>
          <p:cNvSpPr/>
          <p:nvPr userDrawn="1"/>
        </p:nvSpPr>
        <p:spPr>
          <a:xfrm>
            <a:off x="7623584" y="3926059"/>
            <a:ext cx="7622109" cy="885678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2" name="Shape 246"/>
          <p:cNvSpPr/>
          <p:nvPr userDrawn="1"/>
        </p:nvSpPr>
        <p:spPr>
          <a:xfrm>
            <a:off x="19978341" y="10734151"/>
            <a:ext cx="3316514" cy="272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Группа презентационных</a:t>
            </a:r>
          </a:p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технологий</a:t>
            </a: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2" y="10436207"/>
            <a:ext cx="1506047" cy="1506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1" y="11665834"/>
            <a:ext cx="1506079" cy="1077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249"/>
          <p:cNvSpPr/>
          <p:nvPr userDrawn="1"/>
        </p:nvSpPr>
        <p:spPr>
          <a:xfrm>
            <a:off x="8017209" y="1533441"/>
            <a:ext cx="7182920" cy="150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endParaRPr sz="24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Не уверены, что и как делать дальше?</a:t>
            </a:r>
          </a:p>
          <a:p>
            <a:pPr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Вот несколько простых советов-рекомендаций</a:t>
            </a:r>
            <a:r>
              <a:rPr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:</a:t>
            </a:r>
            <a:endParaRPr sz="2400" dirty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</p:txBody>
      </p:sp>
      <p:sp>
        <p:nvSpPr>
          <p:cNvPr id="16" name="Shape 250"/>
          <p:cNvSpPr/>
          <p:nvPr userDrawn="1"/>
        </p:nvSpPr>
        <p:spPr>
          <a:xfrm>
            <a:off x="1889984" y="1890483"/>
            <a:ext cx="5729648" cy="802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Привет!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Это шаблон презентации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для выступлений с нашим корпоративным шрифтом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Yandex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 </a:t>
            </a: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Sans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 </a:t>
            </a: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Text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. 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Перед началом работы убедитесь,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что шрифт уже установлен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на компьютере. Если нет, то скачать его вместе с инструкцией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по установке можно по ссылке: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Посмотреть все макеты мастер-слайдов и добавить подходящий можно, нажав кнопку «создать слайд» в верхнем меню.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sz="2400" dirty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</p:txBody>
      </p:sp>
      <p:sp>
        <p:nvSpPr>
          <p:cNvPr id="21" name="Shape 250"/>
          <p:cNvSpPr/>
          <p:nvPr userDrawn="1"/>
        </p:nvSpPr>
        <p:spPr>
          <a:xfrm>
            <a:off x="8003067" y="5138513"/>
            <a:ext cx="7240939" cy="616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1828709">
              <a:spcBef>
                <a:spcPts val="3000"/>
              </a:spcBef>
              <a:spcAft>
                <a:spcPts val="3000"/>
              </a:spcAft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расстановки акцентов пользуйтесь встроенными в шаблон стилями шрифтов: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Для выделения ключевой мысли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выделите абзац текста и нажмите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клавишу </a:t>
            </a:r>
            <a:r>
              <a:rPr lang="ru-RU" sz="2400" dirty="0" err="1" smtClean="0">
                <a:solidFill>
                  <a:prstClr val="black"/>
                </a:solidFill>
                <a:latin typeface="Yandex Sans Text Regular" pitchFamily="2" charset="-52"/>
              </a:rPr>
              <a:t>Tab</a:t>
            </a: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, а чтобы  жёлтая линия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не разрывалась, переносите текст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на следующую строку нажатием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клавиши </a:t>
            </a:r>
            <a:r>
              <a:rPr lang="ru-RU" sz="2400" dirty="0" err="1" smtClean="0">
                <a:solidFill>
                  <a:prstClr val="black"/>
                </a:solidFill>
                <a:latin typeface="Yandex Sans Text Regular" pitchFamily="2" charset="-52"/>
              </a:rPr>
              <a:t>Enter</a:t>
            </a:r>
            <a:endParaRPr lang="en-US" dirty="0" smtClean="0">
              <a:solidFill>
                <a:prstClr val="black"/>
              </a:solidFill>
              <a:latin typeface="Yandex Sans Text Regular" pitchFamily="2" charset="-52"/>
            </a:endParaRPr>
          </a:p>
          <a:p>
            <a:pPr marL="1512000" lvl="2" indent="-720000" defTabSz="1828709">
              <a:spcBef>
                <a:spcPts val="3000"/>
              </a:spcBef>
              <a:buSzPct val="150000"/>
              <a:buFont typeface="Yandex Sans Text Light" panose="02000000000000000000" pitchFamily="2" charset="-52"/>
              <a:buChar char="›"/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создания маркированного списка выделите текст и дважды нажмите клавишу </a:t>
            </a:r>
            <a:r>
              <a:rPr lang="ru-RU" sz="2400" dirty="0" err="1" smtClean="0">
                <a:solidFill>
                  <a:prstClr val="black"/>
                </a:solidFill>
              </a:rPr>
              <a:t>Tab</a:t>
            </a:r>
            <a:endParaRPr lang="ru-RU" sz="2400" dirty="0" smtClean="0">
              <a:solidFill>
                <a:prstClr val="black"/>
              </a:solidFill>
            </a:endParaRPr>
          </a:p>
          <a:p>
            <a:pPr marL="1512000" lvl="3" indent="-720000" defTabSz="1828709">
              <a:spcBef>
                <a:spcPts val="3000"/>
              </a:spcBef>
              <a:spcAft>
                <a:spcPts val="3000"/>
              </a:spcAft>
              <a:buFont typeface="+mj-lt"/>
              <a:buAutoNum type="arabicPeriod"/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создания нумерованного списка выделите текст и трижды нажмите клавишу </a:t>
            </a:r>
            <a:r>
              <a:rPr lang="ru-RU" sz="2400" dirty="0" err="1" smtClean="0">
                <a:solidFill>
                  <a:prstClr val="black"/>
                </a:solidFill>
              </a:rPr>
              <a:t>Tab</a:t>
            </a: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17" name="Shape 238"/>
          <p:cNvSpPr/>
          <p:nvPr userDrawn="1"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sz="2400" dirty="0" smtClean="0">
                <a:solidFill>
                  <a:srgbClr val="3878BE"/>
                </a:solidFill>
                <a:hlinkClick r:id="rId4"/>
              </a:rPr>
              <a:t>iStockphoto.com</a:t>
            </a:r>
            <a:r>
              <a:rPr lang="ru-RU" sz="2400" dirty="0" smtClean="0">
                <a:solidFill>
                  <a:srgbClr val="3878BE"/>
                </a:solidFill>
              </a:rPr>
              <a:t> </a:t>
            </a:r>
            <a:endParaRPr lang="ru-RU" sz="2400" dirty="0">
              <a:solidFill>
                <a:srgbClr val="3878BE"/>
              </a:solidFill>
            </a:endParaRPr>
          </a:p>
        </p:txBody>
      </p:sp>
      <p:grpSp>
        <p:nvGrpSpPr>
          <p:cNvPr id="18" name="Группа 17"/>
          <p:cNvGrpSpPr/>
          <p:nvPr userDrawn="1"/>
        </p:nvGrpSpPr>
        <p:grpSpPr>
          <a:xfrm>
            <a:off x="1889206" y="3323550"/>
            <a:ext cx="20986800" cy="6296249"/>
            <a:chOff x="1889206" y="3323550"/>
            <a:chExt cx="20986800" cy="6296249"/>
          </a:xfrm>
        </p:grpSpPr>
        <p:sp>
          <p:nvSpPr>
            <p:cNvPr id="19" name="Shape 238"/>
            <p:cNvSpPr/>
            <p:nvPr/>
          </p:nvSpPr>
          <p:spPr>
            <a:xfrm>
              <a:off x="16414862" y="6983673"/>
              <a:ext cx="6461144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000000"/>
                  </a:solidFill>
                  <a:hlinkClick r:id="rId5"/>
                </a:rPr>
                <a:t>https://</a:t>
              </a:r>
              <a:r>
                <a:rPr lang="en-US" sz="2400" dirty="0" err="1" smtClean="0">
                  <a:solidFill>
                    <a:srgbClr val="000000"/>
                  </a:solidFill>
                  <a:hlinkClick r:id="rId5"/>
                </a:rPr>
                <a:t>yadi.sk</a:t>
              </a:r>
              <a:r>
                <a:rPr lang="en-US" sz="2400" dirty="0" smtClean="0">
                  <a:solidFill>
                    <a:srgbClr val="000000"/>
                  </a:solidFill>
                  <a:hlinkClick r:id="rId5"/>
                </a:rPr>
                <a:t>/d/</a:t>
              </a:r>
              <a:r>
                <a:rPr lang="en-US" sz="2400" dirty="0" err="1" smtClean="0">
                  <a:solidFill>
                    <a:srgbClr val="000000"/>
                  </a:solidFill>
                  <a:hlinkClick r:id="rId5"/>
                </a:rPr>
                <a:t>nOxB-svrxeoGr</a:t>
              </a:r>
              <a:endParaRPr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sz="2400" dirty="0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https://</a:t>
              </a:r>
              <a:r>
                <a:rPr lang="en-US" sz="2400" dirty="0" err="1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yadi.sk</a:t>
              </a:r>
              <a:r>
                <a:rPr lang="en-US" sz="2400" dirty="0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/d/</a:t>
              </a:r>
              <a:r>
                <a:rPr lang="en-US" sz="2400" dirty="0" err="1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GPDyRyOPxejmK</a:t>
              </a:r>
              <a:endParaRPr sz="2400" dirty="0">
                <a:solidFill>
                  <a:srgbClr val="3878BE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sp>
          <p:nvSpPr>
            <p:cNvPr id="22" name="Shape 238"/>
            <p:cNvSpPr/>
            <p:nvPr/>
          </p:nvSpPr>
          <p:spPr>
            <a:xfrm>
              <a:off x="16388806" y="8292875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3878BE"/>
                  </a:solidFill>
                  <a:hlinkClick r:id="rId7"/>
                </a:rPr>
                <a:t>presentation</a:t>
              </a:r>
              <a:r>
                <a:rPr lang="en-US" sz="2400" dirty="0">
                  <a:solidFill>
                    <a:srgbClr val="3878BE"/>
                  </a:solidFill>
                  <a:hlinkClick r:id="rId7"/>
                </a:rPr>
                <a:t>@</a:t>
              </a:r>
              <a:endParaRPr lang="en-US" sz="2400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sz="2400" dirty="0" smtClean="0">
                  <a:solidFill>
                    <a:srgbClr val="3878BE"/>
                  </a:solidFill>
                </a:rPr>
                <a:t>  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3" name="Shape 238"/>
            <p:cNvSpPr/>
            <p:nvPr/>
          </p:nvSpPr>
          <p:spPr>
            <a:xfrm>
              <a:off x="18296806" y="9147600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3878BE"/>
                  </a:solidFill>
                  <a:hlinkClick r:id="rId7"/>
                </a:rPr>
                <a:t>presentation@</a:t>
              </a:r>
              <a:endParaRPr lang="en-US" sz="2400" dirty="0" smtClean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sz="2400" dirty="0" smtClean="0">
                  <a:solidFill>
                    <a:srgbClr val="3878BE"/>
                  </a:solidFill>
                </a:rPr>
                <a:t>  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4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>
                  <a:solidFill>
                    <a:srgbClr val="000000"/>
                  </a:solidFill>
                  <a:hlinkClick r:id="rId8"/>
                </a:rPr>
                <a:t>patterns.yandex-team.ru/presentation</a:t>
              </a:r>
              <a:endParaRPr lang="en-US" sz="2400" dirty="0">
                <a:solidFill>
                  <a:srgbClr val="000000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5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>
                  <a:solidFill>
                    <a:srgbClr val="3878BE"/>
                  </a:solidFill>
                  <a:hlinkClick r:id="rId9"/>
                </a:rPr>
                <a:t>https://</a:t>
              </a:r>
              <a:r>
                <a:rPr lang="en-US" sz="2400" dirty="0" smtClean="0">
                  <a:solidFill>
                    <a:srgbClr val="3878BE"/>
                  </a:solidFill>
                  <a:hlinkClick r:id="rId9"/>
                </a:rPr>
                <a:t>yadi.sk/d/ZpB_978TwmoNY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</p:grpSp>
      <p:grpSp>
        <p:nvGrpSpPr>
          <p:cNvPr id="27" name="Группа 26"/>
          <p:cNvGrpSpPr/>
          <p:nvPr userDrawn="1"/>
        </p:nvGrpSpPr>
        <p:grpSpPr>
          <a:xfrm>
            <a:off x="4488644" y="8866540"/>
            <a:ext cx="1153753" cy="1358900"/>
            <a:chOff x="4479985" y="8800385"/>
            <a:chExt cx="1153753" cy="1358900"/>
          </a:xfrm>
        </p:grpSpPr>
        <p:pic>
          <p:nvPicPr>
            <p:cNvPr id="28" name="Изображение 27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4"/>
            <a:stretch/>
          </p:blipFill>
          <p:spPr>
            <a:xfrm>
              <a:off x="4479985" y="8800385"/>
              <a:ext cx="1153753" cy="1358900"/>
            </a:xfrm>
            <a:prstGeom prst="rect">
              <a:avLst/>
            </a:prstGeom>
          </p:spPr>
        </p:pic>
        <p:sp>
          <p:nvSpPr>
            <p:cNvPr id="29" name="Прямоугольник 28"/>
            <p:cNvSpPr/>
            <p:nvPr userDrawn="1"/>
          </p:nvSpPr>
          <p:spPr>
            <a:xfrm>
              <a:off x="5322406" y="8856452"/>
              <a:ext cx="273262" cy="77637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726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6" y="1294841"/>
            <a:ext cx="18273713" cy="763587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6" y="12734400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3048000"/>
            <a:ext cx="22124509" cy="91582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Четвёртый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0"/>
            <a:ext cx="19461162" cy="381602"/>
          </a:xfrm>
          <a:prstGeom prst="rect">
            <a:avLst/>
          </a:prstGeom>
        </p:spPr>
        <p:txBody>
          <a:bodyPr vert="horz" lIns="0" tIns="324000" rIns="91440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0" y="12687300"/>
            <a:ext cx="1144587" cy="381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0" y="762001"/>
            <a:ext cx="22124509" cy="2285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03" r:id="rId18"/>
    <p:sldLayoutId id="2147483734" r:id="rId19"/>
    <p:sldLayoutId id="2147483705" r:id="rId20"/>
    <p:sldLayoutId id="2147483706" r:id="rId21"/>
    <p:sldLayoutId id="2147483717" r:id="rId22"/>
    <p:sldLayoutId id="2147483691" r:id="rId23"/>
    <p:sldLayoutId id="2147483730" r:id="rId2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82870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20000" algn="l" defTabSz="1908000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709" rtl="0" eaLnBrk="1" latinLnBrk="0" hangingPunct="1">
        <a:lnSpc>
          <a:spcPct val="90000"/>
        </a:lnSpc>
        <a:spcBef>
          <a:spcPts val="1000"/>
        </a:spcBef>
        <a:buFontTx/>
        <a:buNone/>
        <a:defRPr sz="5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3048000"/>
            <a:ext cx="22124509" cy="91582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0"/>
            <a:ext cx="19461162" cy="381602"/>
          </a:xfrm>
          <a:prstGeom prst="rect">
            <a:avLst/>
          </a:prstGeom>
        </p:spPr>
        <p:txBody>
          <a:bodyPr vert="horz" lIns="0" tIns="324000" rIns="91440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0" y="12687300"/>
            <a:ext cx="1144587" cy="381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0" y="762001"/>
            <a:ext cx="22124509" cy="2285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424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82870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20000" algn="l" defTabSz="1908000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709" rtl="0" eaLnBrk="1" latinLnBrk="0" hangingPunct="1">
        <a:lnSpc>
          <a:spcPct val="90000"/>
        </a:lnSpc>
        <a:spcBef>
          <a:spcPts val="1000"/>
        </a:spcBef>
        <a:buFontTx/>
        <a:buNone/>
        <a:defRPr sz="5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yadi.sk/d/YqwObUZxxesAJ" TargetMode="External"/><Relationship Id="rId3" Type="http://schemas.openxmlformats.org/officeDocument/2006/relationships/hyperlink" Target="https://wiki.yandex-team.ru/presentation/Kak-sdelat-krasivo/" TargetMode="External"/><Relationship Id="rId7" Type="http://schemas.openxmlformats.org/officeDocument/2006/relationships/hyperlink" Target="https://yadi.sk/d/ZpB_978TwmoNY" TargetMode="External"/><Relationship Id="rId2" Type="http://schemas.openxmlformats.org/officeDocument/2006/relationships/hyperlink" Target="mailto:http://www.istockphoto.com/ru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patterns.yandex-team.ru/presentation/" TargetMode="External"/><Relationship Id="rId5" Type="http://schemas.openxmlformats.org/officeDocument/2006/relationships/hyperlink" Target="mailto:presentation@yandex-team.ru" TargetMode="External"/><Relationship Id="rId4" Type="http://schemas.openxmlformats.org/officeDocument/2006/relationships/hyperlink" Target="https://yadi.sk/d/GPDyRyOPxejm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38"/>
          <p:cNvSpPr/>
          <p:nvPr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2"/>
              </a:rPr>
              <a:t>iStockphoto.com</a:t>
            </a:r>
            <a:r>
              <a:rPr lang="ru-RU" dirty="0" smtClean="0">
                <a:solidFill>
                  <a:srgbClr val="3878BE"/>
                </a:solidFill>
              </a:rPr>
              <a:t> </a:t>
            </a:r>
            <a:endParaRPr lang="ru-RU" dirty="0">
              <a:solidFill>
                <a:schemeClr val="accent1"/>
              </a:solidFill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1889206" y="3323550"/>
            <a:ext cx="22046066" cy="6323545"/>
            <a:chOff x="1889206" y="3323550"/>
            <a:chExt cx="22046066" cy="6323545"/>
          </a:xfrm>
        </p:grpSpPr>
        <p:sp>
          <p:nvSpPr>
            <p:cNvPr id="4" name="Shape 238"/>
            <p:cNvSpPr/>
            <p:nvPr/>
          </p:nvSpPr>
          <p:spPr>
            <a:xfrm>
              <a:off x="16034400" y="6983208"/>
              <a:ext cx="6868799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3"/>
                </a:rPr>
                <a:t>https://wiki.yandex-team.ru/presentation</a:t>
              </a:r>
              <a:r>
                <a:rPr lang="en-US" dirty="0" smtClean="0">
                  <a:hlinkClick r:id="rId3"/>
                </a:rPr>
                <a:t>/</a:t>
              </a:r>
              <a:r>
                <a:rPr lang="ru-RU" dirty="0" smtClean="0">
                  <a:hlinkClick r:id="rId3"/>
                </a:rPr>
                <a:t/>
              </a:r>
              <a:br>
                <a:rPr lang="ru-RU" dirty="0" smtClean="0">
                  <a:hlinkClick r:id="rId3"/>
                </a:rPr>
              </a:br>
              <a:r>
                <a:rPr lang="en-US" dirty="0" smtClean="0">
                  <a:hlinkClick r:id="rId3"/>
                </a:rPr>
                <a:t>Kak-sdelat-krasivo</a:t>
              </a:r>
              <a:r>
                <a:rPr lang="en-US" dirty="0">
                  <a:hlinkClick r:id="rId3"/>
                </a:rPr>
                <a:t>/</a:t>
              </a:r>
              <a:endParaRPr lang="en-US" dirty="0"/>
            </a:p>
          </p:txBody>
        </p:sp>
        <p:sp>
          <p:nvSpPr>
            <p:cNvPr id="5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dirty="0">
                  <a:solidFill>
                    <a:srgbClr val="3878BE"/>
                  </a:solidFill>
                  <a:hlinkClick r:id="rId4"/>
                </a:rPr>
                <a:t>https://</a:t>
              </a:r>
              <a:r>
                <a:rPr lang="en-US" dirty="0" err="1">
                  <a:solidFill>
                    <a:srgbClr val="3878BE"/>
                  </a:solidFill>
                  <a:hlinkClick r:id="rId4"/>
                </a:rPr>
                <a:t>yadi.sk</a:t>
              </a:r>
              <a:r>
                <a:rPr lang="en-US" dirty="0">
                  <a:solidFill>
                    <a:srgbClr val="3878BE"/>
                  </a:solidFill>
                  <a:hlinkClick r:id="rId4"/>
                </a:rPr>
                <a:t>/d/</a:t>
              </a:r>
              <a:r>
                <a:rPr lang="en-US" dirty="0" err="1">
                  <a:solidFill>
                    <a:srgbClr val="3878BE"/>
                  </a:solidFill>
                  <a:hlinkClick r:id="rId4"/>
                </a:rPr>
                <a:t>GPDyRyOPxejmK</a:t>
              </a:r>
              <a:endParaRPr dirty="0">
                <a:solidFill>
                  <a:srgbClr val="3878BE"/>
                </a:solidFill>
              </a:endParaRPr>
            </a:p>
          </p:txBody>
        </p:sp>
        <p:sp>
          <p:nvSpPr>
            <p:cNvPr id="9" name="Shape 238"/>
            <p:cNvSpPr/>
            <p:nvPr/>
          </p:nvSpPr>
          <p:spPr>
            <a:xfrm>
              <a:off x="16416101" y="8265580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5"/>
                </a:rPr>
                <a:t>presentation</a:t>
              </a:r>
              <a:r>
                <a:rPr lang="en-US" dirty="0">
                  <a:solidFill>
                    <a:srgbClr val="3878BE"/>
                  </a:solidFill>
                  <a:hlinkClick r:id="rId5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0" name="Shape 238"/>
            <p:cNvSpPr/>
            <p:nvPr/>
          </p:nvSpPr>
          <p:spPr>
            <a:xfrm>
              <a:off x="18338400" y="9174896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5"/>
                </a:rPr>
                <a:t>prescheck</a:t>
              </a:r>
              <a:r>
                <a:rPr lang="en-US" dirty="0" smtClean="0">
                  <a:solidFill>
                    <a:srgbClr val="3878BE"/>
                  </a:solidFill>
                  <a:hlinkClick r:id="rId5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</p:txBody>
        </p:sp>
        <p:sp>
          <p:nvSpPr>
            <p:cNvPr id="12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6"/>
                </a:rPr>
                <a:t>patterns.yandex-team.ru/presentation</a:t>
              </a:r>
              <a:endParaRPr lang="en-US" dirty="0"/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3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7"/>
                </a:rPr>
                <a:t>https://</a:t>
              </a: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yadi.sk/d/ZpB_978TwmoNY</a:t>
              </a:r>
              <a:endParaRPr lang="ru-RU" dirty="0">
                <a:solidFill>
                  <a:srgbClr val="3878BE"/>
                </a:solidFill>
              </a:endParaRPr>
            </a:p>
          </p:txBody>
        </p:sp>
        <p:sp>
          <p:nvSpPr>
            <p:cNvPr id="14" name="Shape 238"/>
            <p:cNvSpPr/>
            <p:nvPr/>
          </p:nvSpPr>
          <p:spPr>
            <a:xfrm>
              <a:off x="18423584" y="4786258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8"/>
                </a:rPr>
                <a:t>https://</a:t>
              </a:r>
              <a:r>
                <a:rPr lang="en-US" dirty="0" err="1">
                  <a:solidFill>
                    <a:srgbClr val="3878BE"/>
                  </a:solidFill>
                  <a:hlinkClick r:id="rId8"/>
                </a:rPr>
                <a:t>yadi.sk</a:t>
              </a:r>
              <a:r>
                <a:rPr lang="en-US" dirty="0">
                  <a:solidFill>
                    <a:srgbClr val="3878BE"/>
                  </a:solidFill>
                  <a:hlinkClick r:id="rId8"/>
                </a:rPr>
                <a:t>/d/</a:t>
              </a:r>
              <a:r>
                <a:rPr lang="en-US" dirty="0" err="1">
                  <a:solidFill>
                    <a:srgbClr val="3878BE"/>
                  </a:solidFill>
                  <a:hlinkClick r:id="rId8"/>
                </a:rPr>
                <a:t>YqwObUZxxesAJ</a:t>
              </a:r>
              <a:endParaRPr lang="ru-RU" dirty="0">
                <a:solidFill>
                  <a:srgbClr val="3878B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075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Прямоугольник 48"/>
          <p:cNvSpPr/>
          <p:nvPr/>
        </p:nvSpPr>
        <p:spPr>
          <a:xfrm>
            <a:off x="10664747" y="9530401"/>
            <a:ext cx="4579259" cy="228839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0289130" y="3042000"/>
            <a:ext cx="2275200" cy="22752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9901916" y="76212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446744" y="5331213"/>
            <a:ext cx="2289600" cy="2289987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код нашего проекта?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9901547" y="76068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11428006" y="5331213"/>
            <a:ext cx="2289600" cy="2289987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9901606" y="76212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1809606" y="3805200"/>
            <a:ext cx="2289369" cy="2289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12191206" y="7239213"/>
            <a:ext cx="2289600" cy="22899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9901606" y="9910763"/>
            <a:ext cx="4579259" cy="2288399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8756650" y="8766000"/>
            <a:ext cx="6850063" cy="152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6407543" y="8384400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инструментов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16388806" y="3043237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мониторингов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142998" y="8385174"/>
            <a:ext cx="6868800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тестов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124805" y="3042000"/>
            <a:ext cx="6868257" cy="38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Код, который работает в </a:t>
            </a:r>
            <a:r>
              <a:rPr lang="en-US" sz="4800" dirty="0" smtClean="0">
                <a:solidFill>
                  <a:schemeClr val="tx1"/>
                </a:solidFill>
              </a:rPr>
              <a:t>production</a:t>
            </a:r>
            <a:endParaRPr lang="ru-RU" sz="48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50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884E-6 -0.00336 L -0.2504 -0.05602 " pathEditMode="relative" rAng="0" ptsTypes="AA">
                                      <p:cBhvr>
                                        <p:cTn id="6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20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1.48148E-6 L 0.36005 -0.50081 " pathEditMode="relative" rAng="0" ptsTypes="AA">
                                      <p:cBhvr>
                                        <p:cTn id="66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02" y="-2504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0464E-6 4.07407E-6 L 0.31343 -0.25139 " pathEditMode="relative" rAng="0" ptsTypes="AA">
                                      <p:cBhvr>
                                        <p:cTn id="68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72" y="-1256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884E-6 -7.40741E-7 L 0.32867 -0.08345 " pathEditMode="relative" rAng="0" ptsTypes="AA">
                                      <p:cBhvr>
                                        <p:cTn id="70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33" y="-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938E-5 0.00011 L -0.26597 0.08356 " pathEditMode="relative" rAng="0" ptsTypes="AA">
                                      <p:cBhvr>
                                        <p:cTn id="74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848E-6 0.00011 L -0.32867 -0.1673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33" y="-838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7612E-7 0.00011 L -0.32945 0.22257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2" y="11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-0.37561 1.66667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84" y="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0.2504 -0.00058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0" y="-3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0.2504 0.38958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0" y="19479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2754E-7 3.7037E-7 L -0.37554 0.39016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77" y="195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3.14815E-6 L 0.2661 0.22268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1113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4.81481E-6 L -0.26604 0.22268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11134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3.14815E-6 L -0.35992 -0.16586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96" y="-82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-0.37561 0.05567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84" y="2778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0.43811 0.05532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02" y="2766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-0.18784 -0.33391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95" y="-16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30" grpId="0" animBg="1"/>
      <p:bldP spid="30" grpId="1" animBg="1"/>
      <p:bldP spid="25" grpId="0" animBg="1"/>
      <p:bldP spid="25" grpId="1" animBg="1"/>
      <p:bldP spid="26" grpId="0" animBg="1"/>
      <p:bldP spid="26" grpId="1" animBg="1"/>
      <p:bldP spid="7" grpId="0" animBg="1"/>
      <p:bldP spid="7" grpId="1" animBg="1"/>
      <p:bldP spid="3" grpId="0" animBg="1"/>
      <p:bldP spid="3" grpId="1" animBg="1"/>
      <p:bldP spid="3" grpId="2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24" grpId="0" animBg="1"/>
      <p:bldP spid="24" grpId="1" animBg="1"/>
      <p:bldP spid="42" grpId="0" animBg="1"/>
      <p:bldP spid="42" grpId="1" animBg="1"/>
      <p:bldP spid="47" grpId="0" animBg="1"/>
      <p:bldP spid="47" grpId="1" animBg="1"/>
      <p:bldP spid="48" grpId="0" animBg="1"/>
      <p:bldP spid="48" grpId="1" animBg="1"/>
      <p:bldP spid="21" grpId="0" animBg="1"/>
      <p:bldP spid="22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smtClean="0"/>
              <a:t>Production – </a:t>
            </a:r>
            <a:r>
              <a:rPr lang="ru-RU" dirty="0" smtClean="0"/>
              <a:t>лишь один из сценариев использования кода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24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Большая картина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ru-RU" dirty="0" smtClean="0"/>
              <a:t>При проектировании и написании кода следует думать о большой картине</a:t>
            </a:r>
          </a:p>
          <a:p>
            <a:pPr lvl="2"/>
            <a:r>
              <a:rPr lang="ru-RU" dirty="0" smtClean="0"/>
              <a:t>Как я буду это тестировать?</a:t>
            </a:r>
          </a:p>
          <a:p>
            <a:pPr lvl="2"/>
            <a:r>
              <a:rPr lang="ru-RU" dirty="0" smtClean="0"/>
              <a:t>Какие параметры мне надо </a:t>
            </a:r>
            <a:r>
              <a:rPr lang="en-US" dirty="0" smtClean="0"/>
              <a:t>      </a:t>
            </a:r>
            <a:r>
              <a:rPr lang="ru-RU" dirty="0" smtClean="0"/>
              <a:t>будет </a:t>
            </a:r>
            <a:r>
              <a:rPr lang="ru-RU" dirty="0" err="1" smtClean="0"/>
              <a:t>мониторить</a:t>
            </a:r>
            <a:r>
              <a:rPr lang="ru-RU" dirty="0" smtClean="0"/>
              <a:t>?</a:t>
            </a:r>
          </a:p>
          <a:p>
            <a:pPr lvl="2"/>
            <a:r>
              <a:rPr lang="ru-RU" dirty="0" smtClean="0"/>
              <a:t>Какие инструменты мне могут понадобиться?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12</a:t>
            </a:fld>
            <a:endParaRPr lang="ru-RU"/>
          </a:p>
        </p:txBody>
      </p:sp>
      <p:graphicFrame>
        <p:nvGraphicFramePr>
          <p:cNvPr id="8" name="Объект 7"/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415722710"/>
              </p:ext>
            </p:extLst>
          </p:nvPr>
        </p:nvGraphicFramePr>
        <p:xfrm>
          <a:off x="12954000" y="4574400"/>
          <a:ext cx="10302876" cy="64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1438"/>
                <a:gridCol w="5151438"/>
              </a:tblGrid>
              <a:tr h="3240600">
                <a:tc>
                  <a:txBody>
                    <a:bodyPr/>
                    <a:lstStyle/>
                    <a:p>
                      <a:pPr algn="ctr"/>
                      <a:r>
                        <a:rPr lang="en-US" sz="4800" b="0" dirty="0" smtClean="0">
                          <a:solidFill>
                            <a:schemeClr val="tx1"/>
                          </a:solidFill>
                        </a:rPr>
                        <a:t>Production</a:t>
                      </a:r>
                      <a:endParaRPr lang="ru-RU" sz="4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b="0" dirty="0" smtClean="0">
                          <a:solidFill>
                            <a:schemeClr val="tx1"/>
                          </a:solidFill>
                        </a:rPr>
                        <a:t>Мониторинг</a:t>
                      </a:r>
                      <a:endParaRPr lang="ru-RU" sz="4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600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>
                          <a:solidFill>
                            <a:schemeClr val="tx1"/>
                          </a:solidFill>
                        </a:rPr>
                        <a:t>Тесты</a:t>
                      </a:r>
                      <a:endParaRPr lang="ru-RU" sz="4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>
                          <a:solidFill>
                            <a:schemeClr val="tx1"/>
                          </a:solidFill>
                        </a:rPr>
                        <a:t>Инструменты</a:t>
                      </a:r>
                      <a:endParaRPr lang="ru-RU" sz="4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4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−</a:t>
            </a:r>
            <a:r>
              <a:rPr lang="ru-RU" dirty="0" smtClean="0"/>
              <a:t> Как?</a:t>
            </a:r>
          </a:p>
          <a:p>
            <a:r>
              <a:rPr lang="en-US" dirty="0">
                <a:latin typeface="Times New Roman"/>
                <a:cs typeface="Times New Roman"/>
              </a:rPr>
              <a:t>−</a:t>
            </a:r>
            <a:r>
              <a:rPr lang="ru-RU" dirty="0" smtClean="0"/>
              <a:t> </a:t>
            </a:r>
            <a:r>
              <a:rPr lang="en-US" dirty="0" smtClean="0"/>
              <a:t>Minimize coupling, maximize cohesion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874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Minimize coupling, maximize</a:t>
            </a:r>
            <a:r>
              <a:rPr lang="ru-RU" dirty="0" smtClean="0"/>
              <a:t>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idx="1"/>
          </p:nvPr>
        </p:nvSpPr>
        <p:spPr>
          <a:xfrm>
            <a:off x="1124806" y="3048000"/>
            <a:ext cx="10302875" cy="9158288"/>
          </a:xfrm>
        </p:spPr>
        <p:txBody>
          <a:bodyPr/>
          <a:lstStyle/>
          <a:p>
            <a:r>
              <a:rPr lang="en-US" dirty="0" smtClean="0"/>
              <a:t>Coupling:</a:t>
            </a:r>
          </a:p>
          <a:p>
            <a:pPr lvl="1"/>
            <a:r>
              <a:rPr lang="ru-RU" dirty="0" smtClean="0"/>
              <a:t>Сопряжение</a:t>
            </a:r>
          </a:p>
          <a:p>
            <a:pPr lvl="1"/>
            <a:r>
              <a:rPr lang="ru-RU" dirty="0" smtClean="0"/>
              <a:t>Сцепка</a:t>
            </a:r>
          </a:p>
          <a:p>
            <a:pPr lvl="1"/>
            <a:r>
              <a:rPr lang="ru-RU" dirty="0" smtClean="0"/>
              <a:t>Связанность</a:t>
            </a:r>
            <a:endParaRPr lang="en-US" dirty="0" smtClean="0"/>
          </a:p>
          <a:p>
            <a:pPr lvl="1"/>
            <a:r>
              <a:rPr lang="ru-RU" dirty="0" smtClean="0"/>
              <a:t>Взаимодействие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Cohesion:</a:t>
            </a:r>
          </a:p>
          <a:p>
            <a:pPr lvl="1"/>
            <a:r>
              <a:rPr lang="ru-RU" dirty="0" smtClean="0"/>
              <a:t>Сплочённость</a:t>
            </a:r>
          </a:p>
          <a:p>
            <a:pPr lvl="1"/>
            <a:r>
              <a:rPr lang="ru-RU" dirty="0" smtClean="0"/>
              <a:t>Единение</a:t>
            </a:r>
          </a:p>
          <a:p>
            <a:pPr lvl="1"/>
            <a:r>
              <a:rPr lang="ru-RU" dirty="0" smtClean="0"/>
              <a:t>Связанность</a:t>
            </a:r>
          </a:p>
          <a:p>
            <a:pPr lvl="1"/>
            <a:r>
              <a:rPr lang="ru-RU" dirty="0" smtClean="0"/>
              <a:t>Сцепление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237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 </a:t>
            </a:r>
            <a:r>
              <a:rPr lang="ru-RU" dirty="0" smtClean="0"/>
              <a:t>и </a:t>
            </a:r>
            <a:r>
              <a:rPr lang="en-US" dirty="0" smtClean="0"/>
              <a:t>cohesion </a:t>
            </a:r>
            <a:r>
              <a:rPr lang="ru-RU" dirty="0" smtClean="0"/>
              <a:t>в жизни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571" y="3424238"/>
            <a:ext cx="7687733" cy="6486525"/>
          </a:xfrm>
        </p:spPr>
      </p:pic>
      <p:pic>
        <p:nvPicPr>
          <p:cNvPr id="3" name="Рисунок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3" b="13043"/>
          <a:stretch>
            <a:fillRect/>
          </a:stretch>
        </p:blipFill>
        <p:spPr/>
      </p:pic>
      <p:sp>
        <p:nvSpPr>
          <p:cNvPr id="9" name="Текст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dirty="0" smtClean="0"/>
              <a:t>Coupling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3880571" y="10290683"/>
            <a:ext cx="7687733" cy="1887403"/>
          </a:xfrm>
        </p:spPr>
        <p:txBody>
          <a:bodyPr/>
          <a:lstStyle/>
          <a:p>
            <a:pPr algn="ctr"/>
            <a:r>
              <a:rPr lang="en-US" dirty="0" smtClean="0"/>
              <a:t>Cohesion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64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</a:t>
            </a:r>
            <a:r>
              <a:rPr lang="ru-RU" dirty="0"/>
              <a:t>и </a:t>
            </a:r>
            <a:r>
              <a:rPr lang="en-US" dirty="0"/>
              <a:t>cohesion </a:t>
            </a:r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коде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" y="3041650"/>
            <a:ext cx="12191206" cy="8013951"/>
          </a:xfrm>
        </p:spPr>
        <p:txBody>
          <a:bodyPr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UpdateVector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cin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&gt;&gt;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бъект 5"/>
          <p:cNvSpPr txBox="1">
            <a:spLocks/>
          </p:cNvSpPr>
          <p:nvPr/>
        </p:nvSpPr>
        <p:spPr>
          <a:xfrm>
            <a:off x="11809606" y="3042001"/>
            <a:ext cx="12572806" cy="8013600"/>
          </a:xfrm>
          <a:prstGeom prst="rect">
            <a:avLst/>
          </a:prstGeom>
          <a:solidFill>
            <a:schemeClr val="tx1"/>
          </a:solidFill>
        </p:spPr>
        <p:txBody>
          <a:bodyPr vert="horz" lIns="1152000" tIns="468000" rIns="1152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ReadInt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istream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&gt;&gt;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UpdateVector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ReadInt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cin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6006" y="11437200"/>
            <a:ext cx="27895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ysClr val="windowText" lastClr="000000"/>
                </a:solidFill>
              </a:rPr>
              <a:t>Coupling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64662" y="11437200"/>
            <a:ext cx="28953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ysClr val="windowText" lastClr="000000"/>
                </a:solidFill>
              </a:rPr>
              <a:t>Cohesion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7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Биллинг</a:t>
            </a:r>
            <a:r>
              <a:rPr lang="ru-RU" dirty="0"/>
              <a:t> для мобильного оператора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Снятие денег со счёта клиента за звонок</a:t>
            </a:r>
          </a:p>
          <a:p>
            <a:pPr lvl="2"/>
            <a:r>
              <a:rPr lang="ru-RU" dirty="0" smtClean="0"/>
              <a:t>Вычислить стоимость звонка по его длительности</a:t>
            </a:r>
          </a:p>
          <a:p>
            <a:pPr lvl="2"/>
            <a:r>
              <a:rPr lang="ru-RU" dirty="0" smtClean="0"/>
              <a:t>Списать деньги со счёта</a:t>
            </a:r>
          </a:p>
          <a:p>
            <a:pPr lvl="2"/>
            <a:r>
              <a:rPr lang="ru-RU" dirty="0" smtClean="0"/>
              <a:t>Отправить </a:t>
            </a:r>
            <a:r>
              <a:rPr lang="en-US" dirty="0" smtClean="0"/>
              <a:t>SMS, </a:t>
            </a:r>
            <a:r>
              <a:rPr lang="ru-RU" dirty="0" smtClean="0"/>
              <a:t>если баланс стал отрицательным</a:t>
            </a:r>
          </a:p>
          <a:p>
            <a:r>
              <a:rPr lang="ru-RU" dirty="0" smtClean="0"/>
              <a:t>Пополнение счёта клиента</a:t>
            </a:r>
          </a:p>
          <a:p>
            <a:pPr lvl="2"/>
            <a:r>
              <a:rPr lang="ru-RU" dirty="0" smtClean="0"/>
              <a:t>Зачислить деньги на счёт абонента</a:t>
            </a:r>
          </a:p>
          <a:p>
            <a:pPr lvl="2"/>
            <a:r>
              <a:rPr lang="ru-RU" dirty="0" smtClean="0"/>
              <a:t>Отправить </a:t>
            </a:r>
            <a:r>
              <a:rPr lang="en-US" dirty="0" smtClean="0"/>
              <a:t>SMS </a:t>
            </a:r>
            <a:r>
              <a:rPr lang="ru-RU" dirty="0" smtClean="0"/>
              <a:t>о поступлении денег на счёт</a:t>
            </a:r>
          </a:p>
          <a:p>
            <a:r>
              <a:rPr lang="ru-RU" dirty="0" smtClean="0"/>
              <a:t>Сначала будем думать только о </a:t>
            </a:r>
            <a:r>
              <a:rPr lang="en-US" dirty="0" smtClean="0"/>
              <a:t>production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17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29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Код для </a:t>
            </a:r>
            <a:r>
              <a:rPr lang="en-US" dirty="0" smtClean="0"/>
              <a:t>production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Самый популярный принцип проектирования классов</a:t>
            </a:r>
          </a:p>
          <a:p>
            <a:pPr lvl="1"/>
            <a:r>
              <a:rPr lang="ru-RU" dirty="0" smtClean="0"/>
              <a:t>Напишем класс, в котором будет всё, что относится к </a:t>
            </a:r>
            <a:r>
              <a:rPr lang="ru-RU" dirty="0" err="1" smtClean="0"/>
              <a:t>биллингу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, string 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);</a:t>
            </a:r>
          </a:p>
          <a:p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220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private</a:t>
            </a:r>
            <a:r>
              <a:rPr lang="en-US" dirty="0" smtClean="0"/>
              <a:t>:  </a:t>
            </a:r>
            <a:r>
              <a:rPr lang="en-US" dirty="0">
                <a:solidFill>
                  <a:srgbClr val="72C3E0"/>
                </a:solidFill>
              </a:rPr>
              <a:t>// class Billing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LoadUsers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LoadTariffs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</a:t>
            </a:r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costPerMinute</a:t>
            </a:r>
            <a:r>
              <a:rPr lang="en-US" dirty="0">
                <a:solidFill>
                  <a:srgbClr val="5BCD9D"/>
                </a:solidFill>
              </a:rPr>
              <a:t>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};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class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</a:pPr>
            <a:r>
              <a:rPr lang="en-US" dirty="0"/>
              <a:t>    public: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,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rgbClr val="FFCC00"/>
                </a:solidFill>
              </a:rPr>
              <a:t>Tariff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tariff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chemeClr val="tx2"/>
                </a:solidFill>
              </a:rPr>
              <a:t>GetTariff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private: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class 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SendSms</a:t>
            </a:r>
            <a:r>
              <a:rPr lang="en-US" dirty="0"/>
              <a:t>(string </a:t>
            </a:r>
            <a:r>
              <a:rPr lang="en-US" dirty="0">
                <a:solidFill>
                  <a:srgbClr val="5BCD9D"/>
                </a:solidFill>
              </a:rPr>
              <a:t>message</a:t>
            </a:r>
            <a:r>
              <a:rPr lang="en-US" dirty="0" smtClean="0"/>
              <a:t>);</a:t>
            </a:r>
            <a:endParaRPr lang="ru-RU" dirty="0" smtClean="0"/>
          </a:p>
          <a:p>
            <a:pPr>
              <a:lnSpc>
                <a:spcPct val="100000"/>
              </a:lnSpc>
            </a:pPr>
            <a:r>
              <a:rPr lang="ru-RU" dirty="0" smtClean="0"/>
              <a:t>       </a:t>
            </a:r>
            <a:r>
              <a:rPr lang="en-US" dirty="0" smtClean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money_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tariff_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vector&lt;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history_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};  </a:t>
            </a:r>
            <a:r>
              <a:rPr lang="en-US" dirty="0">
                <a:solidFill>
                  <a:srgbClr val="72C3E0"/>
                </a:solidFill>
              </a:rPr>
              <a:t>// class Billing::</a:t>
            </a:r>
            <a:r>
              <a:rPr lang="en-US" dirty="0" err="1">
                <a:solidFill>
                  <a:srgbClr val="72C3E0"/>
                </a:solidFill>
              </a:rPr>
              <a:t>UserInfo</a:t>
            </a:r>
            <a:endParaRPr lang="en-US" dirty="0">
              <a:solidFill>
                <a:srgbClr val="72C3E0"/>
              </a:solidFill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};  </a:t>
            </a:r>
            <a:r>
              <a:rPr lang="en-US" dirty="0">
                <a:solidFill>
                  <a:srgbClr val="72C3E0"/>
                </a:solidFill>
              </a:rPr>
              <a:t>// class Billing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02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3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 tIns="468000"/>
          <a:lstStyle/>
          <a:p>
            <a:r>
              <a:rPr lang="en-US" dirty="0">
                <a:solidFill>
                  <a:srgbClr val="FFCC00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>
                <a:solidFill>
                  <a:srgbClr val="FFCC00"/>
                </a:solidFill>
              </a:rPr>
              <a:t>Billing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, string 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/>
              <a:t>LoadUsers</a:t>
            </a:r>
            <a:r>
              <a:rPr lang="en-US" dirty="0"/>
              <a:t>(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);</a:t>
            </a:r>
          </a:p>
          <a:p>
            <a:r>
              <a:rPr lang="en-US" dirty="0"/>
              <a:t>    </a:t>
            </a:r>
            <a:r>
              <a:rPr lang="en-US" dirty="0" err="1"/>
              <a:t>LoadTariffs</a:t>
            </a:r>
            <a:r>
              <a:rPr lang="en-US" dirty="0"/>
              <a:t>(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user</a:t>
            </a:r>
            <a:r>
              <a:rPr lang="en-US" dirty="0"/>
              <a:t> =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];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t</a:t>
            </a:r>
            <a:r>
              <a:rPr lang="en-US" dirty="0"/>
              <a:t> =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GetTariff</a:t>
            </a:r>
            <a:r>
              <a:rPr lang="en-US" dirty="0"/>
              <a:t>()];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5BCD9D"/>
                </a:solidFill>
              </a:rPr>
              <a:t>user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, </a:t>
            </a:r>
            <a:r>
              <a:rPr lang="en-US" dirty="0">
                <a:solidFill>
                  <a:srgbClr val="5BCD9D"/>
                </a:solidFill>
              </a:rPr>
              <a:t>t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].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595601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22" name="Rectangle 15"/>
          <p:cNvSpPr>
            <a:spLocks noGrp="1" noChangeArrowheads="1"/>
          </p:cNvSpPr>
          <p:nvPr>
            <p:ph idx="13"/>
          </p:nvPr>
        </p:nvSpPr>
        <p:spPr bwMode="auto"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52000" tIns="720000" rIns="1152000" bIns="72000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ChargePhoneCall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const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&amp;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*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&lt;= 0)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Your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balance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is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AddMoney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Got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1014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14713" y="4949825"/>
            <a:ext cx="17552987" cy="725057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Текущая схема кода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22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414712" y="4950000"/>
            <a:ext cx="17553294" cy="7250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33369" y="38052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33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 </a:t>
            </a:r>
            <a:r>
              <a:rPr lang="ru-RU" dirty="0" smtClean="0"/>
              <a:t>повсюду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2192000" y="3048000"/>
            <a:ext cx="11082337" cy="8992202"/>
          </a:xfrm>
        </p:spPr>
        <p:txBody>
          <a:bodyPr/>
          <a:lstStyle/>
          <a:p>
            <a:pPr lvl="2"/>
            <a:r>
              <a:rPr lang="ru-RU" dirty="0"/>
              <a:t>Загрузка пользователей из БД</a:t>
            </a:r>
          </a:p>
          <a:p>
            <a:pPr lvl="2"/>
            <a:r>
              <a:rPr lang="ru-RU" dirty="0"/>
              <a:t>Загрузка тарифов из БД</a:t>
            </a:r>
          </a:p>
          <a:p>
            <a:pPr lvl="2"/>
            <a:r>
              <a:rPr lang="ru-RU" dirty="0"/>
              <a:t>Расчёт стоимости звонка</a:t>
            </a:r>
          </a:p>
          <a:p>
            <a:pPr lvl="2"/>
            <a:r>
              <a:rPr lang="ru-RU" dirty="0"/>
              <a:t>Снятие и добавление денег на счёт клиента</a:t>
            </a:r>
          </a:p>
          <a:p>
            <a:pPr lvl="2"/>
            <a:r>
              <a:rPr lang="ru-RU" dirty="0"/>
              <a:t>Отправка SMS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23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" y="3041650"/>
            <a:ext cx="11809412" cy="9158288"/>
          </a:xfrm>
        </p:spPr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</a:p>
          <a:p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                    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796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Протестируем перед релизом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24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dirty="0" smtClean="0"/>
              <a:t>Список тестов</a:t>
            </a:r>
          </a:p>
          <a:p>
            <a:pPr lvl="2"/>
            <a:r>
              <a:rPr lang="ru-RU" dirty="0"/>
              <a:t>ч</a:t>
            </a:r>
            <a:r>
              <a:rPr lang="ru-RU" dirty="0" smtClean="0"/>
              <a:t>ем дольше звонок, тем он дороже</a:t>
            </a:r>
          </a:p>
          <a:p>
            <a:pPr lvl="2"/>
            <a:r>
              <a:rPr lang="ru-RU" dirty="0" smtClean="0"/>
              <a:t>звонок нулевой длины не уменьшает количество денег на счету</a:t>
            </a:r>
          </a:p>
          <a:p>
            <a:pPr lvl="2"/>
            <a:r>
              <a:rPr lang="ru-RU" dirty="0" smtClean="0"/>
              <a:t>пополнение счёта происходит корректно</a:t>
            </a:r>
            <a:endParaRPr lang="ru-RU" dirty="0" smtClean="0"/>
          </a:p>
        </p:txBody>
      </p:sp>
      <p:sp>
        <p:nvSpPr>
          <p:cNvPr id="7" name="Прямоугольник 6"/>
          <p:cNvSpPr/>
          <p:nvPr/>
        </p:nvSpPr>
        <p:spPr>
          <a:xfrm>
            <a:off x="1159417" y="8385175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err="1" smtClean="0">
                <a:solidFill>
                  <a:schemeClr val="tx1"/>
                </a:solidFill>
              </a:rPr>
              <a:t>Автотесты</a:t>
            </a:r>
            <a:endParaRPr lang="ru-RU" sz="4800" dirty="0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4806" y="3805200"/>
            <a:ext cx="6868257" cy="3052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9149" y="3061804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83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idx="13"/>
          </p:nvPr>
        </p:nvSpPr>
        <p:spPr bwMode="auto"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52000" tIns="720000" rIns="1152000" bIns="72000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ChargePhoneCall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const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&amp;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 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 *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tariff.costPerMinute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_;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&lt;= 0)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Your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balance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is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AddMoney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 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;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Got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63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>
          <a:xfrm>
            <a:off x="0" y="-19878"/>
            <a:ext cx="24382413" cy="1450987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smtClean="0">
                <a:solidFill>
                  <a:schemeClr val="tx2"/>
                </a:solidFill>
              </a:rPr>
              <a:t>Billing</a:t>
            </a:r>
            <a:r>
              <a:rPr lang="en-US" dirty="0" smtClean="0"/>
              <a:t> {</a:t>
            </a:r>
          </a:p>
          <a:p>
            <a:r>
              <a:rPr lang="ru-RU" dirty="0" smtClean="0"/>
              <a:t>…</a:t>
            </a:r>
            <a:endParaRPr lang="en-US" dirty="0" smtClean="0"/>
          </a:p>
          <a:p>
            <a:r>
              <a:rPr lang="en-US" dirty="0" smtClean="0"/>
              <a:t>private:  </a:t>
            </a:r>
            <a:endParaRPr lang="en-US" dirty="0" smtClean="0">
              <a:solidFill>
                <a:srgbClr val="72C3E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    </a:t>
            </a:r>
            <a:r>
              <a:rPr lang="en-US" dirty="0" smtClean="0"/>
              <a:t> </a:t>
            </a:r>
            <a:r>
              <a:rPr lang="en-US" dirty="0"/>
              <a:t>class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 smtClean="0"/>
              <a:t>    …</a:t>
            </a:r>
            <a:endParaRPr lang="en-US" dirty="0"/>
          </a:p>
          <a:p>
            <a:r>
              <a:rPr lang="en-US" dirty="0" smtClean="0"/>
              <a:t>     private</a:t>
            </a:r>
            <a:r>
              <a:rPr lang="en-US" dirty="0"/>
              <a:t>:</a:t>
            </a:r>
            <a:endParaRPr lang="ru-RU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5BCD9D"/>
                </a:solidFill>
              </a:rPr>
              <a:t>money_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tariff_</a:t>
            </a:r>
            <a:r>
              <a:rPr lang="en-US" dirty="0"/>
              <a:t>;</a:t>
            </a:r>
          </a:p>
          <a:p>
            <a:r>
              <a:rPr lang="en-US" dirty="0"/>
              <a:t>        vector&lt;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history_</a:t>
            </a:r>
            <a:r>
              <a:rPr lang="en-US" dirty="0"/>
              <a:t>;</a:t>
            </a:r>
          </a:p>
          <a:p>
            <a:r>
              <a:rPr lang="en-US" dirty="0"/>
              <a:t>    };</a:t>
            </a:r>
            <a:endParaRPr lang="ru-RU" dirty="0" smtClean="0"/>
          </a:p>
          <a:p>
            <a:r>
              <a:rPr lang="en-US" dirty="0" smtClean="0"/>
              <a:t>};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752400"/>
            <a:ext cx="91584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*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};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57606" y="8551770"/>
            <a:ext cx="184731" cy="861774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endParaRPr lang="ru-RU" dirty="0" err="1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291964" y="752400"/>
            <a:ext cx="7965642" cy="609397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344752" y="9646069"/>
            <a:ext cx="5546711" cy="64633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887538" y="4913312"/>
            <a:ext cx="5336654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struct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947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2377E-6 -1.11111E-6 L -0.03294 -0.297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" y="-148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0" grpId="0" animBg="1"/>
      <p:bldP spid="14" grpId="0"/>
      <p:bldP spid="1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FC6767"/>
                </a:solidFill>
                <a:latin typeface="Verdana" panose="020B0604030504040204" pitchFamily="34" charset="0"/>
              </a:rPr>
              <a:t>_ -=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C6767"/>
                </a:solidFill>
                <a:latin typeface="Verdana" panose="020B0604030504040204" pitchFamily="34" charset="0"/>
              </a:rPr>
              <a:t> *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tariff.costPerMinute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_;</a:t>
            </a:r>
            <a:endParaRPr lang="en-US" altLang="ru-RU" dirty="0" smtClean="0">
              <a:solidFill>
                <a:srgbClr val="FC6767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PhoneCall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C6767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_ += </a:t>
            </a:r>
            <a:r>
              <a:rPr lang="ru-RU" altLang="ru-RU" dirty="0" err="1" smtClean="0">
                <a:solidFill>
                  <a:srgbClr val="FC6767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C6767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Got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altLang="ru-RU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759371" y="1402433"/>
            <a:ext cx="11822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ru-RU" alt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dirty="0" err="1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759371" y="8807387"/>
            <a:ext cx="7798482" cy="64633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ApplyPayment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49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>
          <a:xfrm>
            <a:off x="-107576" y="0"/>
            <a:ext cx="12774706" cy="13720763"/>
          </a:xfrm>
        </p:spPr>
        <p:txBody>
          <a:bodyPr rIns="360000"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TestTalkMorePayMore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{1};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(15) 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(5));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TestNoChargeForZeroMinutes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{15};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{10};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ApplyCharge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(0));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== 15);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dirty="0"/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12572806" y="-8964"/>
            <a:ext cx="12211200" cy="13720763"/>
          </a:xfrm>
          <a:prstGeom prst="rect">
            <a:avLst/>
          </a:prstGeom>
          <a:solidFill>
            <a:schemeClr val="tx1"/>
          </a:solidFill>
        </p:spPr>
        <p:txBody>
          <a:bodyPr vert="horz" lIns="1152000" tIns="468000" rIns="1152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TestPayment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{15};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ApplyPayment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(10);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== 25);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54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кода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29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06538" y="4186239"/>
            <a:ext cx="76318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646625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24986" y="3042000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5244138" y="4186800"/>
            <a:ext cx="76318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506406" y="4186800"/>
            <a:ext cx="7631243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06407" y="8002588"/>
            <a:ext cx="3816482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321924" y="8002800"/>
            <a:ext cx="3816482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5243523" y="4186800"/>
            <a:ext cx="7632351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5243524" y="8002800"/>
            <a:ext cx="7632482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5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Фитнес для вашего кода: как держать его в форме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Тренер </a:t>
            </a:r>
            <a:r>
              <a:rPr lang="ru-RU" smtClean="0"/>
              <a:t>– Илья </a:t>
            </a:r>
            <a:r>
              <a:rPr lang="ru-RU" dirty="0" smtClean="0"/>
              <a:t>Шишков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477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частично заменили </a:t>
            </a:r>
            <a:r>
              <a:rPr lang="en-US" dirty="0" smtClean="0"/>
              <a:t>coupling…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Расчёт стоимости звонка</a:t>
            </a:r>
          </a:p>
          <a:p>
            <a:pPr lvl="2"/>
            <a:r>
              <a:rPr lang="ru-RU" dirty="0" smtClean="0"/>
              <a:t>Уменьшение баланса клиента</a:t>
            </a:r>
          </a:p>
          <a:p>
            <a:pPr lvl="2"/>
            <a:r>
              <a:rPr lang="ru-RU" dirty="0" smtClean="0"/>
              <a:t>Формирование истории действий пользователя</a:t>
            </a:r>
          </a:p>
          <a:p>
            <a:pPr lvl="2"/>
            <a:r>
              <a:rPr lang="ru-RU" dirty="0" smtClean="0"/>
              <a:t>Отправка </a:t>
            </a:r>
            <a:r>
              <a:rPr lang="en-US" dirty="0" smtClean="0"/>
              <a:t>SMS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-=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*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95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на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xfrm>
            <a:off x="1" y="3041650"/>
            <a:ext cx="12573000" cy="9158287"/>
          </a:xfrm>
        </p:spPr>
        <p:txBody>
          <a:bodyPr rIns="180000"/>
          <a:lstStyle/>
          <a:p>
            <a:pPr lvl="0"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Объект 4"/>
          <p:cNvSpPr txBox="1">
            <a:spLocks/>
          </p:cNvSpPr>
          <p:nvPr/>
        </p:nvSpPr>
        <p:spPr>
          <a:xfrm>
            <a:off x="12954000" y="3048000"/>
            <a:ext cx="10320337" cy="8992202"/>
          </a:xfrm>
          <a:prstGeom prst="rect">
            <a:avLst/>
          </a:prstGeom>
        </p:spPr>
        <p:txBody>
          <a:bodyPr anchor="ctr" anchorCtr="0"/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ru-RU" dirty="0"/>
              <a:t>Мы смогли написать юнит-тесты</a:t>
            </a:r>
          </a:p>
          <a:p>
            <a:pPr lvl="2"/>
            <a:r>
              <a:rPr lang="ru-RU" dirty="0" err="1"/>
              <a:t>GetCost</a:t>
            </a:r>
            <a:r>
              <a:rPr lang="ru-RU" dirty="0"/>
              <a:t> может быть сделан виртуальным</a:t>
            </a:r>
          </a:p>
          <a:p>
            <a:pPr lvl="2"/>
            <a:r>
              <a:rPr lang="ru-RU" dirty="0" err="1"/>
              <a:t>ApplyCharge</a:t>
            </a:r>
            <a:r>
              <a:rPr lang="ru-RU" dirty="0"/>
              <a:t> может быть использован для других услуг</a:t>
            </a:r>
          </a:p>
        </p:txBody>
      </p:sp>
    </p:spTree>
    <p:extLst>
      <p:ext uri="{BB962C8B-B14F-4D97-AF65-F5344CB8AC3E}">
        <p14:creationId xmlns:p14="http://schemas.microsoft.com/office/powerpoint/2010/main" val="342722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Выкатили в </a:t>
            </a:r>
            <a:r>
              <a:rPr lang="en-US" dirty="0" smtClean="0"/>
              <a:t>production, </a:t>
            </a:r>
            <a:r>
              <a:rPr lang="ru-RU" dirty="0" smtClean="0"/>
              <a:t>хотим мониторинг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809413" y="7621588"/>
            <a:ext cx="11464923" cy="4578350"/>
          </a:xfrm>
        </p:spPr>
        <p:txBody>
          <a:bodyPr/>
          <a:lstStyle/>
          <a:p>
            <a:pPr lvl="2"/>
            <a:r>
              <a:rPr lang="ru-RU" dirty="0"/>
              <a:t>Считать количество отправленных </a:t>
            </a:r>
            <a:r>
              <a:rPr lang="en-US" dirty="0"/>
              <a:t>SMS</a:t>
            </a:r>
          </a:p>
          <a:p>
            <a:pPr lvl="2"/>
            <a:r>
              <a:rPr lang="ru-RU" dirty="0" smtClean="0"/>
              <a:t>Для каждого клиента считать сумму потраченных денег</a:t>
            </a:r>
            <a:endParaRPr lang="en-US" dirty="0" smtClean="0"/>
          </a:p>
          <a:p>
            <a:pPr lvl="2"/>
            <a:r>
              <a:rPr lang="ru-RU" dirty="0" smtClean="0"/>
              <a:t>Вывод статистики в формате </a:t>
            </a:r>
            <a:r>
              <a:rPr lang="en-US" dirty="0" smtClean="0"/>
              <a:t>XML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24806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7106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677" y="7934716"/>
            <a:ext cx="3169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ysClr val="windowText" lastClr="000000"/>
                </a:solidFill>
              </a:rPr>
              <a:t>Автотесты</a:t>
            </a:r>
            <a:endParaRPr lang="ru-RU" sz="4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22889" y="3805200"/>
            <a:ext cx="4197118" cy="15256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322887" y="5330825"/>
            <a:ext cx="4197119" cy="1902127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8766175"/>
            <a:ext cx="4197600" cy="34342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322889" y="8766175"/>
            <a:ext cx="4197118" cy="3433763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862175" y="3061804"/>
            <a:ext cx="8393112" cy="417719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Мониторинг</a:t>
            </a:r>
            <a:endParaRPr lang="ru-RU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24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Считаем количество отправленных </a:t>
            </a:r>
            <a:r>
              <a:rPr lang="en-US" dirty="0" smtClean="0"/>
              <a:t>SMS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33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dirty="0" smtClean="0"/>
              <a:t>class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 </a:t>
            </a:r>
            <a:r>
              <a:rPr lang="en-US" dirty="0" smtClean="0"/>
              <a:t>{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public: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  <a:endParaRPr lang="en-US" dirty="0" smtClean="0"/>
          </a:p>
          <a:p>
            <a:pPr>
              <a:lnSpc>
                <a:spcPct val="125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PrintStatsAsXml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dirty="0" smtClean="0"/>
              <a:t>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en-US" dirty="0" smtClean="0"/>
              <a:t> = 0;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1023731" y="6175626"/>
            <a:ext cx="7142853" cy="416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private: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void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(string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void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(string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en-US" dirty="0">
              <a:solidFill>
                <a:srgbClr val="72C3E0"/>
              </a:solidFill>
              <a:latin typeface="Verdana" charset="0"/>
              <a:ea typeface="Verdana" charset="0"/>
              <a:cs typeface="Verdana" charset="0"/>
            </a:endParaRPr>
          </a:p>
          <a:p>
            <a:pPr lvl="0" defTabSz="1828709">
              <a:lnSpc>
                <a:spcPct val="125000"/>
              </a:lnSpc>
            </a:pPr>
            <a:r>
              <a:rPr lang="ru-RU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class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users_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tariffs</a:t>
            </a:r>
            <a:r>
              <a:rPr lang="en-US" dirty="0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_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4116" y="10101363"/>
            <a:ext cx="7635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828709">
              <a:lnSpc>
                <a:spcPct val="125000"/>
              </a:lnSpc>
            </a:pP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};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61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893E-6 3.7037E-6 L 0.00378 0.20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" y="102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255E-6 9.25926E-7 L -0.00065 0.1519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34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Здесь надо увеличить </a:t>
            </a:r>
            <a:r>
              <a:rPr lang="en-US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Biiling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en-US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562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Считаем количество отправленных </a:t>
            </a:r>
            <a:r>
              <a:rPr lang="en-US" dirty="0"/>
              <a:t>SMS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 нас есть </a:t>
            </a:r>
            <a:r>
              <a:rPr lang="en-US" dirty="0" smtClean="0"/>
              <a:t>coupling </a:t>
            </a:r>
            <a:r>
              <a:rPr lang="ru-RU" dirty="0" smtClean="0"/>
              <a:t>обработки счёта пользователя и отправки </a:t>
            </a:r>
            <a:r>
              <a:rPr lang="en-US" dirty="0" smtClean="0"/>
              <a:t>SMS</a:t>
            </a:r>
          </a:p>
          <a:p>
            <a:r>
              <a:rPr lang="ru-RU" dirty="0" smtClean="0"/>
              <a:t>Разорвём его – вынесем отправку </a:t>
            </a:r>
            <a:r>
              <a:rPr lang="en-US" dirty="0" smtClean="0"/>
              <a:t>SMS </a:t>
            </a:r>
            <a:r>
              <a:rPr lang="ru-RU" dirty="0" smtClean="0"/>
              <a:t>в </a:t>
            </a:r>
            <a:r>
              <a:rPr lang="en-US" dirty="0" smtClean="0"/>
              <a:t>Billing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Здесь надо увеличить </a:t>
            </a:r>
            <a:r>
              <a:rPr lang="en-US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Biiling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en-US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1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AddMoney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       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}; 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endParaRPr lang="ru-RU" altLang="ru-RU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36755" y="2226566"/>
            <a:ext cx="10223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7369" y="7994776"/>
            <a:ext cx="7645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6668" y="7203142"/>
            <a:ext cx="2003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0572" y="7171038"/>
            <a:ext cx="14419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12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1118E-8 4.25926E-6 L -0.025 -0.419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-2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8934E-6 3.14815E-6 L -0.00195 0.05254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" y="26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01620" y="425896"/>
            <a:ext cx="14947875" cy="1172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Got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1620" y="425896"/>
            <a:ext cx="13123273" cy="10895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78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++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// ...</a:t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812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Считаем, сколько денег потратил клиент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xfrm>
            <a:off x="1" y="3041650"/>
            <a:ext cx="9901237" cy="10679113"/>
          </a:xfrm>
        </p:spPr>
        <p:txBody>
          <a:bodyPr/>
          <a:lstStyle/>
          <a:p>
            <a:pPr>
              <a:lnSpc>
                <a:spcPct val="130000"/>
              </a:lnSpc>
            </a:pPr>
            <a:endParaRPr lang="ru-RU" altLang="ru-RU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Объект 4"/>
          <p:cNvSpPr txBox="1">
            <a:spLocks/>
          </p:cNvSpPr>
          <p:nvPr/>
        </p:nvSpPr>
        <p:spPr>
          <a:xfrm>
            <a:off x="9901605" y="3042000"/>
            <a:ext cx="14480807" cy="10679113"/>
          </a:xfrm>
          <a:prstGeom prst="rect">
            <a:avLst/>
          </a:prstGeom>
          <a:solidFill>
            <a:schemeClr val="tx1"/>
          </a:solidFill>
        </p:spPr>
        <p:txBody>
          <a:bodyPr vert="horz" lIns="360000" tIns="468000" rIns="180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3000" y="3184900"/>
            <a:ext cx="7836569" cy="5057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>
              <a:lnSpc>
                <a:spcPct val="13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= 0;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charset="0"/>
              <a:cs typeface="Verdana" charset="0"/>
            </a:endParaRPr>
          </a:p>
          <a:p>
            <a:pPr lvl="0" defTabSz="1828709">
              <a:lnSpc>
                <a:spcPct val="13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AddExpense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+=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};</a:t>
            </a:r>
            <a:endParaRPr lang="ru-RU" altLang="ru-RU" dirty="0">
              <a:solidFill>
                <a:srgbClr val="000000"/>
              </a:solidFill>
              <a:latin typeface="Arial" panose="020B0604020202020204" pitchFamily="34" charset="0"/>
              <a:ea typeface="Verdana" charset="0"/>
              <a:cs typeface="Verdan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01238" y="3111238"/>
            <a:ext cx="13633540" cy="10098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en-US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private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UserInfo</a:t>
            </a:r>
            <a:endParaRPr lang="ru-RU" altLang="ru-RU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35868" y="10335686"/>
            <a:ext cx="4217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48134" y="7466667"/>
            <a:ext cx="12444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}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8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Вместо введения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Мои советы - это</a:t>
            </a:r>
          </a:p>
          <a:p>
            <a:pPr lvl="2"/>
            <a:r>
              <a:rPr lang="ru-RU" dirty="0" smtClean="0"/>
              <a:t>мой личный опыт </a:t>
            </a:r>
            <a:r>
              <a:rPr lang="ru-RU" dirty="0" smtClean="0"/>
              <a:t>работы</a:t>
            </a:r>
            <a:endParaRPr lang="ru-RU" dirty="0" smtClean="0"/>
          </a:p>
          <a:p>
            <a:pPr lvl="2"/>
            <a:r>
              <a:rPr lang="ru-RU" dirty="0" smtClean="0"/>
              <a:t>над </a:t>
            </a:r>
            <a:r>
              <a:rPr lang="en-US" dirty="0" err="1" smtClean="0"/>
              <a:t>realtime</a:t>
            </a:r>
            <a:r>
              <a:rPr lang="en-US" dirty="0" smtClean="0"/>
              <a:t> backend’</a:t>
            </a:r>
            <a:r>
              <a:rPr lang="ru-RU" dirty="0" smtClean="0"/>
              <a:t>ом</a:t>
            </a:r>
            <a:r>
              <a:rPr lang="en-US" dirty="0" smtClean="0"/>
              <a:t>, </a:t>
            </a:r>
            <a:r>
              <a:rPr lang="ru-RU" dirty="0" smtClean="0"/>
              <a:t>который работает </a:t>
            </a:r>
            <a:r>
              <a:rPr lang="ru-RU" dirty="0" smtClean="0"/>
              <a:t>24/7</a:t>
            </a:r>
            <a:endParaRPr lang="ru-RU" dirty="0" smtClean="0"/>
          </a:p>
          <a:p>
            <a:pPr lvl="2"/>
            <a:r>
              <a:rPr lang="ru-RU" dirty="0" smtClean="0"/>
              <a:t>существует, развивается и поддерживается в течение многих лет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47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PrintStatsAsXml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7964" y="2162242"/>
            <a:ext cx="478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9213" y="2162242"/>
            <a:ext cx="166715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u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spent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spent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841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8747E-7 -4.25926E-6 L 0.00072 0.12408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кода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41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06538" y="4186239"/>
            <a:ext cx="61054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84001" y="3117171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5515" y="3159527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9138264" y="4186588"/>
            <a:ext cx="6104542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506406" y="4186800"/>
            <a:ext cx="6105657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06407" y="8002588"/>
            <a:ext cx="2289599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796006" y="8002726"/>
            <a:ext cx="3815385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9137649" y="4186588"/>
            <a:ext cx="6105157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9137650" y="8002588"/>
            <a:ext cx="6105156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6771021" y="4186800"/>
            <a:ext cx="6104542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6770406" y="4186800"/>
            <a:ext cx="6105157" cy="3816212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6770349" y="8002588"/>
            <a:ext cx="6105657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27041" y="3159527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10521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Добавили мониторинг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Мы заменили </a:t>
            </a:r>
            <a:r>
              <a:rPr lang="en-US" dirty="0" smtClean="0"/>
              <a:t>coupling</a:t>
            </a:r>
          </a:p>
          <a:p>
            <a:pPr lvl="1"/>
            <a:r>
              <a:rPr lang="ru-RU" dirty="0" smtClean="0"/>
              <a:t>Отправка </a:t>
            </a:r>
            <a:r>
              <a:rPr lang="en-US" dirty="0" smtClean="0"/>
              <a:t>SMS </a:t>
            </a:r>
            <a:r>
              <a:rPr lang="ru-RU" dirty="0" smtClean="0"/>
              <a:t>была связана с обработкой счёта клиента</a:t>
            </a:r>
          </a:p>
          <a:p>
            <a:r>
              <a:rPr lang="ru-RU" dirty="0" smtClean="0"/>
              <a:t>на </a:t>
            </a:r>
            <a:r>
              <a:rPr lang="en-US" dirty="0" smtClean="0"/>
              <a:t>cohesion</a:t>
            </a:r>
          </a:p>
          <a:p>
            <a:pPr lvl="1"/>
            <a:r>
              <a:rPr lang="ru-RU" dirty="0" smtClean="0"/>
              <a:t>Отправка </a:t>
            </a:r>
            <a:r>
              <a:rPr lang="en-US" dirty="0" smtClean="0"/>
              <a:t>SMS </a:t>
            </a:r>
            <a:r>
              <a:rPr lang="ru-RU" dirty="0" smtClean="0"/>
              <a:t>выполняется классом </a:t>
            </a:r>
            <a:r>
              <a:rPr lang="en-US" dirty="0" smtClean="0"/>
              <a:t>Billing</a:t>
            </a:r>
          </a:p>
          <a:p>
            <a:r>
              <a:rPr lang="ru-RU" dirty="0" smtClean="0"/>
              <a:t>и смогли добавить мониторинги, не вмешиваясь в логику других компонентов системы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44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хотим проводить исследования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24806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7106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677" y="7934716"/>
            <a:ext cx="3169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ysClr val="windowText" lastClr="000000"/>
                </a:solidFill>
              </a:rPr>
              <a:t>Автотесты</a:t>
            </a:r>
            <a:endParaRPr lang="ru-RU" sz="4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22889" y="3805200"/>
            <a:ext cx="4197118" cy="15256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322887" y="5330825"/>
            <a:ext cx="4197119" cy="1902127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8766175"/>
            <a:ext cx="4197600" cy="34342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322889" y="8766175"/>
            <a:ext cx="4197118" cy="3433763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862175" y="8002588"/>
            <a:ext cx="8393112" cy="419781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Инструменты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9060007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4862407" y="3805200"/>
            <a:ext cx="4197599" cy="3433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UserInfo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306783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252276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хотим проводить исследования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Хотим провести исследование нового тарифа</a:t>
            </a:r>
            <a:endParaRPr lang="ru-RU" dirty="0"/>
          </a:p>
          <a:p>
            <a:pPr lvl="1"/>
            <a:r>
              <a:rPr lang="ru-RU" dirty="0" smtClean="0"/>
              <a:t>Дать каждому клиенту начальный баланс в 500 рублей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ru-RU" dirty="0" smtClean="0"/>
              <a:t>Повторить все действия из его истории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Посчитать </a:t>
            </a:r>
          </a:p>
          <a:p>
            <a:pPr lvl="2"/>
            <a:r>
              <a:rPr lang="ru-RU" dirty="0" smtClean="0"/>
              <a:t>количество потраченных денег</a:t>
            </a:r>
          </a:p>
          <a:p>
            <a:pPr lvl="2"/>
            <a:r>
              <a:rPr lang="ru-RU" dirty="0" smtClean="0"/>
              <a:t>сколько раз баланс оказывался отрицательным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44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4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 </a:t>
            </a:r>
            <a:r>
              <a:rPr lang="en-US" dirty="0" smtClean="0"/>
              <a:t>Billing </a:t>
            </a:r>
            <a:r>
              <a:rPr lang="ru-RU" dirty="0" smtClean="0"/>
              <a:t>нам не поможет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lvl="2"/>
            <a:r>
              <a:rPr lang="en-US" dirty="0" smtClean="0"/>
              <a:t>Coupling </a:t>
            </a:r>
            <a:r>
              <a:rPr lang="ru-RU" dirty="0" smtClean="0"/>
              <a:t>загрузки клиентов и тарифов</a:t>
            </a:r>
            <a:endParaRPr lang="en-US" dirty="0" smtClean="0"/>
          </a:p>
          <a:p>
            <a:pPr lvl="2"/>
            <a:r>
              <a:rPr lang="ru-RU" dirty="0" smtClean="0"/>
              <a:t>Шлёт </a:t>
            </a:r>
            <a:r>
              <a:rPr lang="en-US" dirty="0" smtClean="0"/>
              <a:t>SMS </a:t>
            </a:r>
            <a:r>
              <a:rPr lang="ru-RU" dirty="0" smtClean="0"/>
              <a:t>клиентам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" y="5770880"/>
            <a:ext cx="24382412" cy="7945120"/>
          </a:xfrm>
        </p:spPr>
        <p:txBody>
          <a:bodyPr tIns="180000"/>
          <a:lstStyle/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LoadTariffs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endParaRPr lang="ru-RU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private: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>
                <a:solidFill>
                  <a:schemeClr val="tx2"/>
                </a:solidFill>
              </a:rPr>
              <a:t>LoadUsers</a:t>
            </a:r>
            <a:r>
              <a:rPr lang="en-US" dirty="0"/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LoadTariffs</a:t>
            </a:r>
            <a:r>
              <a:rPr lang="en-US" dirty="0"/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 smtClean="0"/>
              <a:t>);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  <a:r>
              <a:rPr lang="en-US" dirty="0"/>
              <a:t>vector&lt;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16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Заменим </a:t>
            </a:r>
            <a:r>
              <a:rPr lang="en-US" dirty="0" smtClean="0"/>
              <a:t>coupling </a:t>
            </a:r>
            <a:r>
              <a:rPr lang="ru-RU" dirty="0" smtClean="0"/>
              <a:t>на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</a:p>
          <a:p>
            <a:pPr>
              <a:lnSpc>
                <a:spcPct val="100000"/>
              </a:lnSpc>
            </a:pPr>
            <a:endParaRPr lang="ru-RU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7901" y="9479191"/>
            <a:ext cx="6495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void </a:t>
            </a:r>
            <a:r>
              <a:rPr lang="en-US" dirty="0" err="1" smtClean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void </a:t>
            </a:r>
            <a:r>
              <a:rPr lang="en-US" dirty="0" err="1" smtClean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3352487"/>
            <a:ext cx="9634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vector&lt;</a:t>
            </a:r>
            <a:r>
              <a:rPr lang="en-US" dirty="0" err="1" smtClean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vector&lt;</a:t>
            </a:r>
            <a:r>
              <a:rPr lang="en-US" dirty="0" smtClean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1311" y="8954780"/>
            <a:ext cx="2003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private: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47901" y="6749412"/>
            <a:ext cx="96571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,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LoadTariffs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3008" y="6208993"/>
            <a:ext cx="127826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                                                                          </a:t>
            </a:r>
            <a:r>
              <a:rPr lang="en-US" altLang="ru-RU" dirty="0" smtClean="0">
                <a:solidFill>
                  <a:schemeClr val="bg1"/>
                </a:solidFill>
                <a:latin typeface="Verdana" panose="020B0604030504040204" pitchFamily="34" charset="0"/>
              </a:rPr>
              <a:t>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LoadTariffs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charset="0"/>
              <a:cs typeface="Verdana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10640" y="3352487"/>
            <a:ext cx="1222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ru-RU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// Не компилируется, </a:t>
            </a:r>
            <a:r>
              <a:rPr lang="en-US" dirty="0" err="1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 –</a:t>
            </a:r>
            <a:r>
              <a:rPr lang="ru-RU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 приватный класс</a:t>
            </a:r>
            <a:endParaRPr lang="ru-RU" sz="5000" dirty="0" smtClean="0">
              <a:solidFill>
                <a:srgbClr val="72C3E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1311" y="10562985"/>
            <a:ext cx="69228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class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  <a:p>
            <a:pPr lvl="0" defTabSz="1828709"/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users_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/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tariffs_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88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4791E-6 2.03704E-6 L 0.0735 -0.4459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-223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1158E-6 -2.40741E-6 L -0.00065 -0.07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-39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11" grpId="0"/>
      <p:bldP spid="13" grpId="0"/>
      <p:bldP spid="14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 lvl="0">
              <a:lnSpc>
                <a:spcPct val="100000"/>
              </a:lnSpc>
            </a:pPr>
            <a:endParaRPr lang="ru-RU" dirty="0">
              <a:solidFill>
                <a:sysClr val="windowText" lastClr="000000"/>
              </a:solidFill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515006"/>
            <a:ext cx="96094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vector&lt;</a:t>
            </a:r>
            <a:r>
              <a:rPr lang="en-US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 lvl="0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vector&lt;</a:t>
            </a:r>
            <a:r>
              <a:rPr lang="en-US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9151" y="3243978"/>
            <a:ext cx="1506694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6871" y="7621256"/>
            <a:ext cx="2990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3901" y="8120033"/>
            <a:ext cx="69204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911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925E-6 1.11111E-6 L -0.02507 -0.117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9986E-6 3.33333E-6 L -0.02507 -0.117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1302E-6 -2.40741E-6 L 0.00065 0.6318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315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692E-6 3.7037E-6 L -0.02507 -0.117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07 -0.1176 L -0.04942 -0.5194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8" y="-200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07 -0.1176 L -0.02507 -0.1532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8" grpId="1"/>
      <p:bldP spid="9" grpId="0"/>
      <p:bldP spid="9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7612006" y="5330438"/>
            <a:ext cx="9158247" cy="45792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Сплотим компоненты вместе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124806" y="3042000"/>
            <a:ext cx="3052763" cy="229076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24806" y="6476400"/>
            <a:ext cx="3052763" cy="229076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0204806" y="9909638"/>
            <a:ext cx="3052763" cy="2290762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88911" y="4468664"/>
            <a:ext cx="38395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9909638"/>
            <a:ext cx="3052763" cy="2290762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0204843" y="6476400"/>
            <a:ext cx="3052763" cy="2290762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0204806" y="3042000"/>
            <a:ext cx="3052763" cy="2290762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76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1.66667E-6 L 0.26603 0.166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-1.2963E-6 L 0.26603 0.0835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-2.77778E-6 L 0.3913 -0.1667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65" y="-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-2.77778E-6 L -0.26596 -0.16678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-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-1.2963E-6 L -0.26596 -0.0835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-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1.66667E-6 L -0.39117 0.1669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9" y="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3" grpId="0" animBg="1"/>
      <p:bldP spid="15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InvestigateNewTariff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{2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users.sql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en-US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realUser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{500};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realUser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GetHistory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}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GetDuration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AddExpense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++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3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Что такое код нашего проекта?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4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прошли путь от </a:t>
            </a:r>
            <a:r>
              <a:rPr lang="en-US" dirty="0" smtClean="0"/>
              <a:t>coupling’</a:t>
            </a:r>
            <a:r>
              <a:rPr lang="ru-RU" dirty="0" smtClean="0"/>
              <a:t>а…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414712" y="4950000"/>
            <a:ext cx="17553294" cy="7250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33369" y="38052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71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к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51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9508" y="2943426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7596" y="8316178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506406" y="9146614"/>
            <a:ext cx="4197600" cy="3053786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704006" y="9147600"/>
            <a:ext cx="4197600" cy="3052800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4495102" y="3805200"/>
            <a:ext cx="4183304" cy="3052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8678406" y="3805376"/>
            <a:ext cx="4208487" cy="3052624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70350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4480806" y="91476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4480474" y="106740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0204806" y="106740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7533606" y="10674000"/>
            <a:ext cx="2671200" cy="15264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0204806" y="91476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7533439" y="91476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14951" y="8316603"/>
            <a:ext cx="3692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1506406" y="38052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506074" y="53316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7230406" y="53316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4559206" y="5331600"/>
            <a:ext cx="2671200" cy="1526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Billing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7230406" y="38052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559039" y="38052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558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«большой картины»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Условия неопределённости</a:t>
            </a:r>
          </a:p>
          <a:p>
            <a:pPr lvl="2"/>
            <a:r>
              <a:rPr lang="ru-RU" dirty="0" smtClean="0"/>
              <a:t>Стремление покрыть тестами побольше кода</a:t>
            </a:r>
            <a:endParaRPr lang="en-US" dirty="0" smtClean="0"/>
          </a:p>
          <a:p>
            <a:pPr lvl="2"/>
            <a:r>
              <a:rPr lang="ru-RU" dirty="0" smtClean="0"/>
              <a:t>Неизвестно, какие инструменты будут нужны</a:t>
            </a:r>
          </a:p>
          <a:p>
            <a:pPr lvl="2"/>
            <a:r>
              <a:rPr lang="ru-RU" dirty="0"/>
              <a:t>Неизвестно, какие возможности надо будет добавить в </a:t>
            </a:r>
            <a:r>
              <a:rPr lang="en-US" dirty="0"/>
              <a:t>production</a:t>
            </a:r>
            <a:endParaRPr lang="ru-RU" dirty="0"/>
          </a:p>
          <a:p>
            <a:pPr lvl="2"/>
            <a:r>
              <a:rPr lang="ru-RU" dirty="0" smtClean="0"/>
              <a:t>Неизвестно, что надо будет </a:t>
            </a:r>
            <a:r>
              <a:rPr lang="ru-RU" dirty="0" err="1" smtClean="0"/>
              <a:t>мониторить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52</a:t>
            </a:fld>
            <a:endParaRPr lang="ru-RU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806" y="3423600"/>
            <a:ext cx="10684800" cy="7479360"/>
          </a:xfrm>
        </p:spPr>
      </p:pic>
    </p:spTree>
    <p:extLst>
      <p:ext uri="{BB962C8B-B14F-4D97-AF65-F5344CB8AC3E}">
        <p14:creationId xmlns:p14="http://schemas.microsoft.com/office/powerpoint/2010/main" val="9235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coupling, maximize</a:t>
            </a:r>
            <a:r>
              <a:rPr lang="ru-RU" dirty="0"/>
              <a:t> </a:t>
            </a:r>
            <a:r>
              <a:rPr lang="en-US" dirty="0"/>
              <a:t>cohesion</a:t>
            </a:r>
            <a:r>
              <a:rPr lang="ru-RU" dirty="0"/>
              <a:t> сразу!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53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9508" y="2943426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7596" y="8316178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506406" y="9146614"/>
            <a:ext cx="4197600" cy="3053786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704006" y="9147600"/>
            <a:ext cx="4197600" cy="3052800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4495102" y="3805200"/>
            <a:ext cx="4183304" cy="3052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8678406" y="3805376"/>
            <a:ext cx="4208487" cy="3052624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70350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4480806" y="91476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4480474" y="106740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0204806" y="106740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7533606" y="10674000"/>
            <a:ext cx="2671200" cy="15264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0204806" y="91476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7533439" y="91476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14951" y="8316603"/>
            <a:ext cx="3692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1506406" y="38052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506074" y="53316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7230406" y="53316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4559206" y="5331600"/>
            <a:ext cx="2671200" cy="1526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Billing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7230406" y="38052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559039" y="38052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125539" y="3042000"/>
            <a:ext cx="22129748" cy="9158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80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Слушатель в пятом ряду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Зачем? </a:t>
            </a:r>
            <a:r>
              <a:rPr lang="ru-RU" dirty="0" err="1"/>
              <a:t>Отрефакторим</a:t>
            </a:r>
            <a:r>
              <a:rPr lang="ru-RU" dirty="0"/>
              <a:t>, когда будет надо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23237825" y="12687300"/>
            <a:ext cx="1144588" cy="381000"/>
          </a:xfrm>
        </p:spPr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8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Докладчик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Наличие возможности не означает, что ею воспользуются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151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" r="-108" b="-660"/>
          <a:stretch/>
        </p:blipFill>
        <p:spPr>
          <a:xfrm>
            <a:off x="4103487" y="3041999"/>
            <a:ext cx="16101319" cy="91584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Minimize coupling, maximize</a:t>
            </a:r>
            <a:r>
              <a:rPr lang="ru-RU" smtClean="0"/>
              <a:t> </a:t>
            </a:r>
            <a:r>
              <a:rPr lang="en-US" smtClean="0"/>
              <a:t>cohesion</a:t>
            </a:r>
            <a:r>
              <a:rPr lang="ru-RU" smtClean="0"/>
              <a:t> сразу!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123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Недостатки применения принципа </a:t>
            </a:r>
            <a:r>
              <a:rPr lang="en-US" dirty="0" smtClean="0"/>
              <a:t>MCMC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Приходится  писать больше кода</a:t>
            </a:r>
          </a:p>
          <a:p>
            <a:pPr lvl="2"/>
            <a:r>
              <a:rPr lang="ru-RU" dirty="0" smtClean="0"/>
              <a:t>Много сущностей в публичном доступе</a:t>
            </a:r>
          </a:p>
          <a:p>
            <a:pPr lvl="2"/>
            <a:r>
              <a:rPr lang="ru-RU" dirty="0" smtClean="0"/>
              <a:t>Проблемы с </a:t>
            </a:r>
            <a:r>
              <a:rPr lang="en-US" dirty="0" smtClean="0"/>
              <a:t>discoverability</a:t>
            </a:r>
            <a:endParaRPr lang="ru-RU" dirty="0" smtClean="0"/>
          </a:p>
          <a:p>
            <a:pPr lvl="2"/>
            <a:r>
              <a:rPr lang="ru-RU" dirty="0"/>
              <a:t>Повышение порога входа в </a:t>
            </a:r>
            <a:r>
              <a:rPr lang="ru-RU" dirty="0" smtClean="0"/>
              <a:t>систему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57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2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Достоинства применения принципа </a:t>
            </a:r>
            <a:r>
              <a:rPr lang="en-US" dirty="0" smtClean="0"/>
              <a:t>MCMC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Упрощение повторного использования </a:t>
            </a:r>
            <a:r>
              <a:rPr lang="ru-RU" dirty="0"/>
              <a:t>кода, тестирования, создания служебных инструментов </a:t>
            </a:r>
            <a:endParaRPr lang="ru-RU" dirty="0" smtClean="0"/>
          </a:p>
          <a:p>
            <a:pPr lvl="2"/>
            <a:r>
              <a:rPr lang="ru-RU" dirty="0"/>
              <a:t>Низкая стоимость внесения изменений в систему</a:t>
            </a:r>
          </a:p>
          <a:p>
            <a:pPr lvl="2"/>
            <a:r>
              <a:rPr lang="ru-RU" dirty="0" smtClean="0"/>
              <a:t>Меньше глобальных </a:t>
            </a:r>
            <a:r>
              <a:rPr lang="ru-RU" dirty="0" err="1" smtClean="0"/>
              <a:t>рефакторингов</a:t>
            </a:r>
            <a:endParaRPr lang="ru-RU" dirty="0" smtClean="0"/>
          </a:p>
          <a:p>
            <a:pPr lvl="2"/>
            <a:r>
              <a:rPr lang="ru-RU" dirty="0" smtClean="0"/>
              <a:t>Уменьшение порога входа в каждый отдельный компонент</a:t>
            </a:r>
          </a:p>
          <a:p>
            <a:pPr lvl="2"/>
            <a:r>
              <a:rPr lang="ru-RU" dirty="0" smtClean="0"/>
              <a:t>Ваш код всегда в форме!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58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9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7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89796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track – cohesion </a:t>
            </a:r>
            <a:r>
              <a:rPr lang="ru-RU" dirty="0" smtClean="0"/>
              <a:t>в детстве</a:t>
            </a:r>
            <a:endParaRPr lang="ru-RU" dirty="0"/>
          </a:p>
        </p:txBody>
      </p:sp>
      <p:pic>
        <p:nvPicPr>
          <p:cNvPr id="3" name="Вольтрон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8850" y="3048000"/>
            <a:ext cx="12211050" cy="9158288"/>
          </a:xfrm>
        </p:spPr>
      </p:pic>
    </p:spTree>
    <p:extLst>
      <p:ext uri="{BB962C8B-B14F-4D97-AF65-F5344CB8AC3E}">
        <p14:creationId xmlns:p14="http://schemas.microsoft.com/office/powerpoint/2010/main" val="239916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61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 smtClean="0"/>
              <a:t>#coding=utf-8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smtClean="0">
                <a:solidFill>
                  <a:schemeClr val="tx2"/>
                </a:solidFill>
              </a:rPr>
              <a:t>vanilla</a:t>
            </a:r>
            <a:r>
              <a:rPr lang="en-US" dirty="0" smtClean="0"/>
              <a:t> import *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err="1" smtClean="0">
                <a:solidFill>
                  <a:schemeClr val="tx2"/>
                </a:solidFill>
              </a:rPr>
              <a:t>defconAppKit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windows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baseWindow</a:t>
            </a:r>
            <a:r>
              <a:rPr lang="en-US" dirty="0" smtClean="0"/>
              <a:t> import </a:t>
            </a:r>
            <a:r>
              <a:rPr lang="en-US" dirty="0" err="1" smtClean="0">
                <a:solidFill>
                  <a:schemeClr val="tx2"/>
                </a:solidFill>
              </a:rPr>
              <a:t>BaseWindowController</a:t>
            </a:r>
            <a:r>
              <a:rPr lang="en-US" dirty="0" smtClean="0">
                <a:solidFill>
                  <a:schemeClr val="tx2"/>
                </a:solidFill>
              </a:rPr>
              <a:t/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/>
              <a:t>from </a:t>
            </a:r>
            <a:r>
              <a:rPr lang="en-US" dirty="0" err="1" smtClean="0">
                <a:solidFill>
                  <a:schemeClr val="tx2"/>
                </a:solidFill>
              </a:rPr>
              <a:t>mojo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events</a:t>
            </a:r>
            <a:r>
              <a:rPr lang="en-US" dirty="0" smtClean="0"/>
              <a:t> import </a:t>
            </a:r>
            <a:r>
              <a:rPr lang="en-US" dirty="0" err="1" smtClean="0">
                <a:solidFill>
                  <a:schemeClr val="tx2"/>
                </a:solidFill>
              </a:rPr>
              <a:t>addObserver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tx2"/>
                </a:solidFill>
              </a:rPr>
              <a:t>removeObserver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class </a:t>
            </a:r>
            <a:r>
              <a:rPr lang="en-US" dirty="0" err="1" smtClean="0">
                <a:solidFill>
                  <a:srgbClr val="5BCD9D"/>
                </a:solidFill>
              </a:rPr>
              <a:t>ShowMouseCoordinatesTextBox</a:t>
            </a:r>
            <a:r>
              <a:rPr lang="en-US" dirty="0" smtClean="0"/>
              <a:t>(</a:t>
            </a:r>
            <a:r>
              <a:rPr lang="en-US" dirty="0" err="1" smtClean="0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6761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/>
          </a:p>
        </p:txBody>
      </p:sp>
      <p:sp>
        <p:nvSpPr>
          <p:cNvPr id="14" name="Объект 13"/>
          <p:cNvSpPr>
            <a:spLocks noGrp="1"/>
          </p:cNvSpPr>
          <p:nvPr>
            <p:ph idx="13"/>
          </p:nvPr>
        </p:nvSpPr>
        <p:spPr/>
        <p:txBody>
          <a:bodyPr anchor="t" anchorCtr="0"/>
          <a:lstStyle/>
          <a:p>
            <a:pPr algn="ctr"/>
            <a:r>
              <a:rPr lang="ru-RU" dirty="0" smtClean="0"/>
              <a:t>Код нашего проекта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4862175" y="4235228"/>
            <a:ext cx="3052106" cy="3052413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6755269" y="5343486"/>
            <a:ext cx="3052762" cy="3050723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0220918" y="3805238"/>
            <a:ext cx="3053419" cy="612722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 rot="5400000">
            <a:off x="16016781" y="6115509"/>
            <a:ext cx="3030717" cy="610559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 rot="5400000">
            <a:off x="16448572" y="6144896"/>
            <a:ext cx="3053226" cy="9140824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24805" y="3042000"/>
            <a:ext cx="9159019" cy="91579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Код, который работает в </a:t>
            </a:r>
            <a:r>
              <a:rPr lang="en-US" sz="4800" dirty="0" smtClean="0">
                <a:solidFill>
                  <a:schemeClr val="tx1"/>
                </a:solidFill>
              </a:rPr>
              <a:t>production</a:t>
            </a:r>
            <a:endParaRPr lang="ru-RU" sz="48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89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0232E-6 -1.85185E-7 L -0.64106 -0.16667 " pathEditMode="relative" rAng="0" ptsTypes="AA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53" y="-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6993E-6 -3.14815E-6 L -0.43818 -0.08692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09" y="-43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781E-8 -1.85185E-7 L -0.53278 -0.05382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42" y="-269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2188E-6 -2.77778E-6 L -0.54762 -0.11273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85" y="-563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7542E-6 -0.00208 L -0.50329 -0.00301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6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9" grpId="0" animBg="1"/>
      <p:bldP spid="9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124806" y="8766000"/>
            <a:ext cx="213696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204806" y="9113701"/>
            <a:ext cx="2018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Время</a:t>
            </a:r>
          </a:p>
        </p:txBody>
      </p:sp>
      <p:sp>
        <p:nvSpPr>
          <p:cNvPr id="11" name="Овал 10"/>
          <p:cNvSpPr>
            <a:spLocks noChangeAspect="1"/>
          </p:cNvSpPr>
          <p:nvPr/>
        </p:nvSpPr>
        <p:spPr>
          <a:xfrm>
            <a:off x="5322406" y="6858000"/>
            <a:ext cx="540000" cy="54000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325812" y="6858000"/>
            <a:ext cx="17168594" cy="54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95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</a:t>
            </a:r>
            <a:r>
              <a:rPr lang="ru-RU" dirty="0" smtClean="0"/>
              <a:t>надо поддерживать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Мониторинги</a:t>
            </a:r>
          </a:p>
          <a:p>
            <a:pPr lvl="2"/>
            <a:r>
              <a:rPr lang="ru-RU" dirty="0" smtClean="0"/>
              <a:t>Тесты</a:t>
            </a:r>
          </a:p>
          <a:p>
            <a:pPr lvl="2"/>
            <a:r>
              <a:rPr lang="ru-RU" dirty="0" smtClean="0"/>
              <a:t>Специальные отладочные и исследовательские инструменты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60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Yandex_show_2016">
  <a:themeElements>
    <a:clrScheme name="Гиперссылка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B76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Цвет 3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767"/>
      </a:accent4>
      <a:accent5>
        <a:srgbClr val="FB76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508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50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35636</TotalTime>
  <Words>1453</Words>
  <Application>Microsoft Office PowerPoint</Application>
  <PresentationFormat>Произвольный</PresentationFormat>
  <Paragraphs>517</Paragraphs>
  <Slides>61</Slides>
  <Notes>0</Notes>
  <HiddenSlides>2</HiddenSlides>
  <MMClips>1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61</vt:i4>
      </vt:variant>
    </vt:vector>
  </HeadingPairs>
  <TitlesOfParts>
    <vt:vector size="72" baseType="lpstr">
      <vt:lpstr>Arial</vt:lpstr>
      <vt:lpstr>Calibri</vt:lpstr>
      <vt:lpstr>Impact</vt:lpstr>
      <vt:lpstr>InputMono</vt:lpstr>
      <vt:lpstr>Times New Roman</vt:lpstr>
      <vt:lpstr>Verdana</vt:lpstr>
      <vt:lpstr>Yandex Sans Text Light</vt:lpstr>
      <vt:lpstr>Yandex Sans Text Regular</vt:lpstr>
      <vt:lpstr>Yandex Sans Text Thin</vt:lpstr>
      <vt:lpstr>Yandex_show_2016</vt:lpstr>
      <vt:lpstr>Office Theme</vt:lpstr>
      <vt:lpstr>Презентация PowerPoint</vt:lpstr>
      <vt:lpstr>Презентация PowerPoint</vt:lpstr>
      <vt:lpstr>Фитнес для вашего кода: как держать его в форме</vt:lpstr>
      <vt:lpstr>Вместо введения</vt:lpstr>
      <vt:lpstr>Что такое код нашего проекта?</vt:lpstr>
      <vt:lpstr>За что нам платят деньги?</vt:lpstr>
      <vt:lpstr>За что нам платят деньги?</vt:lpstr>
      <vt:lpstr>За что нам платят деньги?</vt:lpstr>
      <vt:lpstr>Production надо поддерживать</vt:lpstr>
      <vt:lpstr>Что такое код нашего проекта?</vt:lpstr>
      <vt:lpstr>Презентация PowerPoint</vt:lpstr>
      <vt:lpstr>Большая картина</vt:lpstr>
      <vt:lpstr>Презентация PowerPoint</vt:lpstr>
      <vt:lpstr>Minimize coupling, maximize cohesion</vt:lpstr>
      <vt:lpstr>Coupling и cohesion в жизни</vt:lpstr>
      <vt:lpstr>Coupling и cohesion в коде</vt:lpstr>
      <vt:lpstr>Биллинг для мобильного оператора</vt:lpstr>
      <vt:lpstr>Код для production </vt:lpstr>
      <vt:lpstr>Презентация PowerPoint</vt:lpstr>
      <vt:lpstr>Презентация PowerPoint</vt:lpstr>
      <vt:lpstr>Презентация PowerPoint</vt:lpstr>
      <vt:lpstr>Текущая схема кода</vt:lpstr>
      <vt:lpstr>Coupling повсюду</vt:lpstr>
      <vt:lpstr>Протестируем перед релизом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Структура кода</vt:lpstr>
      <vt:lpstr>Мы частично заменили coupling…</vt:lpstr>
      <vt:lpstr>… на cohesion</vt:lpstr>
      <vt:lpstr>Выкатили в production, хотим мониторинг</vt:lpstr>
      <vt:lpstr>Считаем количество отправленных SMS</vt:lpstr>
      <vt:lpstr>Презентация PowerPoint</vt:lpstr>
      <vt:lpstr>Считаем количество отправленных SMS</vt:lpstr>
      <vt:lpstr>Презентация PowerPoint</vt:lpstr>
      <vt:lpstr>Презентация PowerPoint</vt:lpstr>
      <vt:lpstr>Презентация PowerPoint</vt:lpstr>
      <vt:lpstr>Считаем, сколько денег потратил клиент</vt:lpstr>
      <vt:lpstr>Презентация PowerPoint</vt:lpstr>
      <vt:lpstr>Структура кода</vt:lpstr>
      <vt:lpstr>Добавили мониторинг</vt:lpstr>
      <vt:lpstr>Теперь хотим проводить исследования</vt:lpstr>
      <vt:lpstr>Теперь хотим проводить исследования</vt:lpstr>
      <vt:lpstr>Класс Billing нам не поможет</vt:lpstr>
      <vt:lpstr>Заменим coupling на cohesion</vt:lpstr>
      <vt:lpstr>Презентация PowerPoint</vt:lpstr>
      <vt:lpstr>Сплотим компоненты вместе</vt:lpstr>
      <vt:lpstr>Презентация PowerPoint</vt:lpstr>
      <vt:lpstr>Мы прошли путь от coupling’а…</vt:lpstr>
      <vt:lpstr>… к cohesion</vt:lpstr>
      <vt:lpstr>Особенности «большой картины»</vt:lpstr>
      <vt:lpstr>Minimize coupling, maximize cohesion сразу!</vt:lpstr>
      <vt:lpstr>Презентация PowerPoint</vt:lpstr>
      <vt:lpstr>Презентация PowerPoint</vt:lpstr>
      <vt:lpstr>Minimize coupling, maximize cohesion сразу!</vt:lpstr>
      <vt:lpstr>Недостатки применения принципа MCMC</vt:lpstr>
      <vt:lpstr>Достоинства применения принципа MCMC</vt:lpstr>
      <vt:lpstr>Презентация PowerPoint</vt:lpstr>
      <vt:lpstr>Bonus track – cohesion в детстве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Илья</cp:lastModifiedBy>
  <cp:revision>1085</cp:revision>
  <dcterms:created xsi:type="dcterms:W3CDTF">2014-09-09T08:22:07Z</dcterms:created>
  <dcterms:modified xsi:type="dcterms:W3CDTF">2017-02-17T06:17:19Z</dcterms:modified>
  <cp:category>presentation technology</cp:category>
</cp:coreProperties>
</file>